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handoutMasterIdLst>
    <p:handoutMasterId r:id="rId16"/>
  </p:handoutMasterIdLst>
  <p:sldIdLst>
    <p:sldId id="256" r:id="rId2"/>
    <p:sldId id="257" r:id="rId3"/>
    <p:sldId id="267" r:id="rId4"/>
    <p:sldId id="274" r:id="rId5"/>
    <p:sldId id="275" r:id="rId6"/>
    <p:sldId id="281" r:id="rId7"/>
    <p:sldId id="276" r:id="rId8"/>
    <p:sldId id="258" r:id="rId9"/>
    <p:sldId id="269" r:id="rId10"/>
    <p:sldId id="277" r:id="rId11"/>
    <p:sldId id="278" r:id="rId12"/>
    <p:sldId id="279" r:id="rId13"/>
    <p:sldId id="272" r:id="rId14"/>
  </p:sldIdLst>
  <p:sldSz cx="9906000" cy="6858000" type="A4"/>
  <p:notesSz cx="7053263" cy="10180638"/>
  <p:defaultTextStyle>
    <a:defPPr>
      <a:defRPr lang="fr-FR"/>
    </a:defPPr>
    <a:lvl1pPr algn="l" rtl="0" fontAlgn="base">
      <a:spcBef>
        <a:spcPct val="0"/>
      </a:spcBef>
      <a:spcAft>
        <a:spcPct val="0"/>
      </a:spcAft>
      <a:defRPr sz="1000" kern="1200">
        <a:solidFill>
          <a:schemeClr val="tx1"/>
        </a:solidFill>
        <a:latin typeface="Arial Narrow" pitchFamily="34" charset="0"/>
        <a:ea typeface="MS PGothic" pitchFamily="34" charset="-128"/>
        <a:cs typeface="Arial" charset="0"/>
      </a:defRPr>
    </a:lvl1pPr>
    <a:lvl2pPr marL="457200" algn="l" rtl="0" fontAlgn="base">
      <a:spcBef>
        <a:spcPct val="0"/>
      </a:spcBef>
      <a:spcAft>
        <a:spcPct val="0"/>
      </a:spcAft>
      <a:defRPr sz="1000" kern="1200">
        <a:solidFill>
          <a:schemeClr val="tx1"/>
        </a:solidFill>
        <a:latin typeface="Arial Narrow" pitchFamily="34" charset="0"/>
        <a:ea typeface="MS PGothic" pitchFamily="34" charset="-128"/>
        <a:cs typeface="Arial" charset="0"/>
      </a:defRPr>
    </a:lvl2pPr>
    <a:lvl3pPr marL="914400" algn="l" rtl="0" fontAlgn="base">
      <a:spcBef>
        <a:spcPct val="0"/>
      </a:spcBef>
      <a:spcAft>
        <a:spcPct val="0"/>
      </a:spcAft>
      <a:defRPr sz="1000" kern="1200">
        <a:solidFill>
          <a:schemeClr val="tx1"/>
        </a:solidFill>
        <a:latin typeface="Arial Narrow" pitchFamily="34" charset="0"/>
        <a:ea typeface="MS PGothic" pitchFamily="34" charset="-128"/>
        <a:cs typeface="Arial" charset="0"/>
      </a:defRPr>
    </a:lvl3pPr>
    <a:lvl4pPr marL="1371600" algn="l" rtl="0" fontAlgn="base">
      <a:spcBef>
        <a:spcPct val="0"/>
      </a:spcBef>
      <a:spcAft>
        <a:spcPct val="0"/>
      </a:spcAft>
      <a:defRPr sz="1000" kern="1200">
        <a:solidFill>
          <a:schemeClr val="tx1"/>
        </a:solidFill>
        <a:latin typeface="Arial Narrow" pitchFamily="34" charset="0"/>
        <a:ea typeface="MS PGothic" pitchFamily="34" charset="-128"/>
        <a:cs typeface="Arial" charset="0"/>
      </a:defRPr>
    </a:lvl4pPr>
    <a:lvl5pPr marL="1828800" algn="l" rtl="0" fontAlgn="base">
      <a:spcBef>
        <a:spcPct val="0"/>
      </a:spcBef>
      <a:spcAft>
        <a:spcPct val="0"/>
      </a:spcAft>
      <a:defRPr sz="1000" kern="1200">
        <a:solidFill>
          <a:schemeClr val="tx1"/>
        </a:solidFill>
        <a:latin typeface="Arial Narrow" pitchFamily="34" charset="0"/>
        <a:ea typeface="MS PGothic" pitchFamily="34" charset="-128"/>
        <a:cs typeface="Arial" charset="0"/>
      </a:defRPr>
    </a:lvl5pPr>
    <a:lvl6pPr marL="2286000" algn="l" defTabSz="914400" rtl="0" eaLnBrk="1" latinLnBrk="0" hangingPunct="1">
      <a:defRPr sz="1000" kern="1200">
        <a:solidFill>
          <a:schemeClr val="tx1"/>
        </a:solidFill>
        <a:latin typeface="Arial Narrow" pitchFamily="34" charset="0"/>
        <a:ea typeface="MS PGothic" pitchFamily="34" charset="-128"/>
        <a:cs typeface="Arial" charset="0"/>
      </a:defRPr>
    </a:lvl6pPr>
    <a:lvl7pPr marL="2743200" algn="l" defTabSz="914400" rtl="0" eaLnBrk="1" latinLnBrk="0" hangingPunct="1">
      <a:defRPr sz="1000" kern="1200">
        <a:solidFill>
          <a:schemeClr val="tx1"/>
        </a:solidFill>
        <a:latin typeface="Arial Narrow" pitchFamily="34" charset="0"/>
        <a:ea typeface="MS PGothic" pitchFamily="34" charset="-128"/>
        <a:cs typeface="Arial" charset="0"/>
      </a:defRPr>
    </a:lvl7pPr>
    <a:lvl8pPr marL="3200400" algn="l" defTabSz="914400" rtl="0" eaLnBrk="1" latinLnBrk="0" hangingPunct="1">
      <a:defRPr sz="1000" kern="1200">
        <a:solidFill>
          <a:schemeClr val="tx1"/>
        </a:solidFill>
        <a:latin typeface="Arial Narrow" pitchFamily="34" charset="0"/>
        <a:ea typeface="MS PGothic" pitchFamily="34" charset="-128"/>
        <a:cs typeface="Arial" charset="0"/>
      </a:defRPr>
    </a:lvl8pPr>
    <a:lvl9pPr marL="3657600" algn="l" defTabSz="914400" rtl="0" eaLnBrk="1" latinLnBrk="0" hangingPunct="1">
      <a:defRPr sz="1000" kern="1200">
        <a:solidFill>
          <a:schemeClr val="tx1"/>
        </a:solidFill>
        <a:latin typeface="Arial Narrow" pitchFamily="34" charset="0"/>
        <a:ea typeface="MS PGothic" pitchFamily="34"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087"/>
    <a:srgbClr val="E3FDA1"/>
    <a:srgbClr val="FEECCE"/>
    <a:srgbClr val="FEF3A0"/>
    <a:srgbClr val="CCFFCC"/>
    <a:srgbClr val="982014"/>
    <a:srgbClr val="CC99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70" d="100"/>
          <a:sy n="70" d="100"/>
        </p:scale>
        <p:origin x="1218" y="72"/>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55938" cy="509588"/>
          </a:xfrm>
          <a:prstGeom prst="rect">
            <a:avLst/>
          </a:prstGeom>
          <a:noFill/>
          <a:ln>
            <a:noFill/>
          </a:ln>
          <a:extLst>
            <a:ext uri="{FAA26D3D-D897-4be2-8F04-BA451C77F1D7}"/>
          </a:extLst>
        </p:spPr>
        <p:txBody>
          <a:bodyPr vert="horz" wrap="square" lIns="98508" tIns="49254" rIns="98508" bIns="49254" numCol="1" anchor="t" anchorCtr="0" compatLnSpc="1">
            <a:prstTxWarp prst="textNoShape">
              <a:avLst/>
            </a:prstTxWarp>
          </a:bodyPr>
          <a:lstStyle>
            <a:lvl1pPr eaLnBrk="0" hangingPunct="0">
              <a:defRPr sz="1300">
                <a:latin typeface="Arial" charset="0"/>
                <a:ea typeface="ＭＳ Ｐゴシック" charset="0"/>
                <a:cs typeface="ＭＳ Ｐゴシック" charset="0"/>
              </a:defRPr>
            </a:lvl1pPr>
          </a:lstStyle>
          <a:p>
            <a:pPr>
              <a:defRPr/>
            </a:pPr>
            <a:endParaRPr lang="fr-FR"/>
          </a:p>
        </p:txBody>
      </p:sp>
      <p:sp>
        <p:nvSpPr>
          <p:cNvPr id="3075" name="Rectangle 3"/>
          <p:cNvSpPr>
            <a:spLocks noGrp="1" noChangeArrowheads="1"/>
          </p:cNvSpPr>
          <p:nvPr>
            <p:ph type="dt" sz="quarter" idx="1"/>
          </p:nvPr>
        </p:nvSpPr>
        <p:spPr bwMode="auto">
          <a:xfrm>
            <a:off x="3997325" y="0"/>
            <a:ext cx="3055938" cy="509588"/>
          </a:xfrm>
          <a:prstGeom prst="rect">
            <a:avLst/>
          </a:prstGeom>
          <a:noFill/>
          <a:ln>
            <a:noFill/>
          </a:ln>
          <a:extLst>
            <a:ext uri="{FAA26D3D-D897-4be2-8F04-BA451C77F1D7}"/>
          </a:extLst>
        </p:spPr>
        <p:txBody>
          <a:bodyPr vert="horz" wrap="square" lIns="98508" tIns="49254" rIns="98508" bIns="49254" numCol="1" anchor="t" anchorCtr="0" compatLnSpc="1">
            <a:prstTxWarp prst="textNoShape">
              <a:avLst/>
            </a:prstTxWarp>
          </a:bodyPr>
          <a:lstStyle>
            <a:lvl1pPr algn="r" eaLnBrk="0" hangingPunct="0">
              <a:defRPr sz="1300">
                <a:latin typeface="Arial" charset="0"/>
                <a:ea typeface="ＭＳ Ｐゴシック" charset="0"/>
                <a:cs typeface="ＭＳ Ｐゴシック" charset="0"/>
              </a:defRPr>
            </a:lvl1pPr>
          </a:lstStyle>
          <a:p>
            <a:pPr>
              <a:defRPr/>
            </a:pPr>
            <a:endParaRPr lang="fr-FR"/>
          </a:p>
        </p:txBody>
      </p:sp>
      <p:sp>
        <p:nvSpPr>
          <p:cNvPr id="3076" name="Rectangle 4"/>
          <p:cNvSpPr>
            <a:spLocks noGrp="1" noChangeArrowheads="1"/>
          </p:cNvSpPr>
          <p:nvPr>
            <p:ph type="ftr" sz="quarter" idx="2"/>
          </p:nvPr>
        </p:nvSpPr>
        <p:spPr bwMode="auto">
          <a:xfrm>
            <a:off x="0" y="9671050"/>
            <a:ext cx="7053263" cy="509588"/>
          </a:xfrm>
          <a:prstGeom prst="rect">
            <a:avLst/>
          </a:prstGeom>
          <a:noFill/>
          <a:ln>
            <a:noFill/>
          </a:ln>
          <a:extLst>
            <a:ext uri="{FAA26D3D-D897-4be2-8F04-BA451C77F1D7}"/>
          </a:extLst>
        </p:spPr>
        <p:txBody>
          <a:bodyPr vert="horz" wrap="square" lIns="98508" tIns="49254" rIns="98508" bIns="49254" numCol="1" anchor="b" anchorCtr="0" compatLnSpc="1">
            <a:prstTxWarp prst="textNoShape">
              <a:avLst/>
            </a:prstTxWarp>
          </a:bodyPr>
          <a:lstStyle>
            <a:lvl1pPr eaLnBrk="0" hangingPunct="0">
              <a:defRPr sz="1300">
                <a:latin typeface="Arial" charset="0"/>
                <a:ea typeface="ＭＳ Ｐゴシック" charset="0"/>
                <a:cs typeface="ＭＳ Ｐゴシック" charset="0"/>
              </a:defRPr>
            </a:lvl1pPr>
          </a:lstStyle>
          <a:p>
            <a:pPr>
              <a:defRPr/>
            </a:pPr>
            <a:endParaRPr lang="fr-FR"/>
          </a:p>
        </p:txBody>
      </p:sp>
    </p:spTree>
    <p:extLst>
      <p:ext uri="{BB962C8B-B14F-4D97-AF65-F5344CB8AC3E}">
        <p14:creationId xmlns:p14="http://schemas.microsoft.com/office/powerpoint/2010/main" val="21415696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55938" cy="509588"/>
          </a:xfrm>
          <a:prstGeom prst="rect">
            <a:avLst/>
          </a:prstGeom>
          <a:noFill/>
          <a:ln>
            <a:noFill/>
          </a:ln>
          <a:extLst>
            <a:ext uri="{FAA26D3D-D897-4be2-8F04-BA451C77F1D7}"/>
          </a:extLst>
        </p:spPr>
        <p:txBody>
          <a:bodyPr vert="horz" wrap="square" lIns="98508" tIns="49254" rIns="98508" bIns="49254" numCol="1" anchor="t" anchorCtr="0" compatLnSpc="1">
            <a:prstTxWarp prst="textNoShape">
              <a:avLst/>
            </a:prstTxWarp>
          </a:bodyPr>
          <a:lstStyle>
            <a:lvl1pPr eaLnBrk="0" hangingPunct="0">
              <a:defRPr sz="1300">
                <a:latin typeface="Arial" charset="0"/>
                <a:ea typeface="ＭＳ Ｐゴシック" charset="0"/>
                <a:cs typeface="ＭＳ Ｐゴシック" charset="0"/>
              </a:defRPr>
            </a:lvl1pPr>
          </a:lstStyle>
          <a:p>
            <a:pPr>
              <a:defRPr/>
            </a:pPr>
            <a:endParaRPr lang="fr-FR"/>
          </a:p>
        </p:txBody>
      </p:sp>
      <p:sp>
        <p:nvSpPr>
          <p:cNvPr id="12291" name="Rectangle 3"/>
          <p:cNvSpPr>
            <a:spLocks noGrp="1" noChangeArrowheads="1"/>
          </p:cNvSpPr>
          <p:nvPr>
            <p:ph type="dt" idx="1"/>
          </p:nvPr>
        </p:nvSpPr>
        <p:spPr bwMode="auto">
          <a:xfrm>
            <a:off x="3997325" y="0"/>
            <a:ext cx="3055938" cy="509588"/>
          </a:xfrm>
          <a:prstGeom prst="rect">
            <a:avLst/>
          </a:prstGeom>
          <a:noFill/>
          <a:ln>
            <a:noFill/>
          </a:ln>
          <a:extLst>
            <a:ext uri="{FAA26D3D-D897-4be2-8F04-BA451C77F1D7}"/>
          </a:extLst>
        </p:spPr>
        <p:txBody>
          <a:bodyPr vert="horz" wrap="square" lIns="98508" tIns="49254" rIns="98508" bIns="49254" numCol="1" anchor="t" anchorCtr="0" compatLnSpc="1">
            <a:prstTxWarp prst="textNoShape">
              <a:avLst/>
            </a:prstTxWarp>
          </a:bodyPr>
          <a:lstStyle>
            <a:lvl1pPr algn="r" eaLnBrk="0" hangingPunct="0">
              <a:defRPr sz="1300">
                <a:latin typeface="Arial" charset="0"/>
                <a:ea typeface="ＭＳ Ｐゴシック" charset="0"/>
                <a:cs typeface="ＭＳ Ｐゴシック" charset="0"/>
              </a:defRPr>
            </a:lvl1pPr>
          </a:lstStyle>
          <a:p>
            <a:pPr>
              <a:defRPr/>
            </a:pPr>
            <a:endParaRPr lang="fr-FR"/>
          </a:p>
        </p:txBody>
      </p:sp>
      <p:sp>
        <p:nvSpPr>
          <p:cNvPr id="13316" name="Rectangle 4"/>
          <p:cNvSpPr>
            <a:spLocks noGrp="1" noRot="1" noChangeAspect="1" noChangeArrowheads="1" noTextEdit="1"/>
          </p:cNvSpPr>
          <p:nvPr>
            <p:ph type="sldImg" idx="2"/>
          </p:nvPr>
        </p:nvSpPr>
        <p:spPr bwMode="auto">
          <a:xfrm>
            <a:off x="768350" y="763588"/>
            <a:ext cx="5514975" cy="3817937"/>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939800" y="4835525"/>
            <a:ext cx="5173663" cy="4581525"/>
          </a:xfrm>
          <a:prstGeom prst="rect">
            <a:avLst/>
          </a:prstGeom>
          <a:noFill/>
          <a:ln>
            <a:noFill/>
          </a:ln>
          <a:extLst>
            <a:ext uri="{FAA26D3D-D897-4be2-8F04-BA451C77F1D7}"/>
          </a:extLst>
        </p:spPr>
        <p:txBody>
          <a:bodyPr vert="horz" wrap="square" lIns="98508" tIns="49254" rIns="98508" bIns="49254" numCol="1" anchor="t" anchorCtr="0" compatLnSpc="1">
            <a:prstTxWarp prst="textNoShape">
              <a:avLst/>
            </a:prstTxWarp>
          </a:bodyPr>
          <a:lstStyle/>
          <a:p>
            <a:pPr lvl="0"/>
            <a:r>
              <a:rPr lang="fr-FR" altLang="fr-FR" noProof="0" smtClean="0"/>
              <a:t>Cliquez pour modifier les styles du texte du masque</a:t>
            </a:r>
          </a:p>
          <a:p>
            <a:pPr lvl="1"/>
            <a:r>
              <a:rPr lang="fr-FR" altLang="fr-FR" noProof="0" smtClean="0"/>
              <a:t>Deuxième niveau</a:t>
            </a:r>
          </a:p>
          <a:p>
            <a:pPr lvl="2"/>
            <a:r>
              <a:rPr lang="fr-FR" altLang="fr-FR" noProof="0" smtClean="0"/>
              <a:t>Troisième niveau</a:t>
            </a:r>
          </a:p>
          <a:p>
            <a:pPr lvl="3"/>
            <a:r>
              <a:rPr lang="fr-FR" altLang="fr-FR" noProof="0" smtClean="0"/>
              <a:t>Quatrième niveau</a:t>
            </a:r>
          </a:p>
          <a:p>
            <a:pPr lvl="4"/>
            <a:r>
              <a:rPr lang="fr-FR" altLang="fr-FR" noProof="0" smtClean="0"/>
              <a:t>Cinquième niveau</a:t>
            </a:r>
          </a:p>
        </p:txBody>
      </p:sp>
      <p:sp>
        <p:nvSpPr>
          <p:cNvPr id="12294" name="Rectangle 6"/>
          <p:cNvSpPr>
            <a:spLocks noGrp="1" noChangeArrowheads="1"/>
          </p:cNvSpPr>
          <p:nvPr>
            <p:ph type="ftr" sz="quarter" idx="4"/>
          </p:nvPr>
        </p:nvSpPr>
        <p:spPr bwMode="auto">
          <a:xfrm>
            <a:off x="0" y="9671050"/>
            <a:ext cx="3055938" cy="509588"/>
          </a:xfrm>
          <a:prstGeom prst="rect">
            <a:avLst/>
          </a:prstGeom>
          <a:noFill/>
          <a:ln>
            <a:noFill/>
          </a:ln>
          <a:extLst>
            <a:ext uri="{FAA26D3D-D897-4be2-8F04-BA451C77F1D7}"/>
          </a:extLst>
        </p:spPr>
        <p:txBody>
          <a:bodyPr vert="horz" wrap="square" lIns="98508" tIns="49254" rIns="98508" bIns="49254" numCol="1" anchor="b" anchorCtr="0" compatLnSpc="1">
            <a:prstTxWarp prst="textNoShape">
              <a:avLst/>
            </a:prstTxWarp>
          </a:bodyPr>
          <a:lstStyle>
            <a:lvl1pPr eaLnBrk="0" hangingPunct="0">
              <a:defRPr sz="1300">
                <a:latin typeface="Arial" charset="0"/>
                <a:ea typeface="ＭＳ Ｐゴシック" charset="0"/>
                <a:cs typeface="ＭＳ Ｐゴシック" charset="0"/>
              </a:defRPr>
            </a:lvl1pPr>
          </a:lstStyle>
          <a:p>
            <a:pPr>
              <a:defRPr/>
            </a:pPr>
            <a:endParaRPr lang="fr-FR"/>
          </a:p>
        </p:txBody>
      </p:sp>
      <p:sp>
        <p:nvSpPr>
          <p:cNvPr id="12295" name="Rectangle 7"/>
          <p:cNvSpPr>
            <a:spLocks noGrp="1" noChangeArrowheads="1"/>
          </p:cNvSpPr>
          <p:nvPr>
            <p:ph type="sldNum" sz="quarter" idx="5"/>
          </p:nvPr>
        </p:nvSpPr>
        <p:spPr bwMode="auto">
          <a:xfrm>
            <a:off x="3997325" y="9671050"/>
            <a:ext cx="3055938" cy="509588"/>
          </a:xfrm>
          <a:prstGeom prst="rect">
            <a:avLst/>
          </a:prstGeom>
          <a:noFill/>
          <a:ln>
            <a:noFill/>
          </a:ln>
          <a:extLst>
            <a:ext uri="{FAA26D3D-D897-4be2-8F04-BA451C77F1D7}"/>
          </a:extLst>
        </p:spPr>
        <p:txBody>
          <a:bodyPr vert="horz" wrap="square" lIns="98508" tIns="49254" rIns="98508" bIns="49254" numCol="1" anchor="b" anchorCtr="0" compatLnSpc="1">
            <a:prstTxWarp prst="textNoShape">
              <a:avLst/>
            </a:prstTxWarp>
          </a:bodyPr>
          <a:lstStyle>
            <a:lvl1pPr algn="r" eaLnBrk="0" hangingPunct="0">
              <a:defRPr sz="1300">
                <a:latin typeface="Arial" pitchFamily="34" charset="0"/>
                <a:cs typeface="+mn-cs"/>
              </a:defRPr>
            </a:lvl1pPr>
          </a:lstStyle>
          <a:p>
            <a:pPr>
              <a:defRPr/>
            </a:pPr>
            <a:fld id="{EA06D33D-0058-4445-953B-001344B4BEA4}" type="slidenum">
              <a:rPr lang="fr-FR" altLang="fr-FR"/>
              <a:pPr>
                <a:defRPr/>
              </a:pPr>
              <a:t>‹N°›</a:t>
            </a:fld>
            <a:endParaRPr lang="fr-FR" altLang="fr-FR" dirty="0"/>
          </a:p>
        </p:txBody>
      </p:sp>
    </p:spTree>
    <p:extLst>
      <p:ext uri="{BB962C8B-B14F-4D97-AF65-F5344CB8AC3E}">
        <p14:creationId xmlns:p14="http://schemas.microsoft.com/office/powerpoint/2010/main" val="8057016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ln>
            <a:miter lim="800000"/>
            <a:headEnd/>
            <a:tailEnd/>
          </a:ln>
        </p:spPr>
        <p:txBody>
          <a:bodyPr/>
          <a:lstStyle/>
          <a:p>
            <a:pPr>
              <a:defRPr/>
            </a:pPr>
            <a:fld id="{E9BED389-FF39-4685-9634-3BA8A72AB2F5}" type="slidenum">
              <a:rPr lang="fr-FR" altLang="fr-FR" smtClean="0">
                <a:latin typeface="Arial" charset="0"/>
              </a:rPr>
              <a:pPr>
                <a:defRPr/>
              </a:pPr>
              <a:t>1</a:t>
            </a:fld>
            <a:endParaRPr lang="fr-FR" altLang="fr-FR" smtClean="0">
              <a:latin typeface="Arial" charset="0"/>
            </a:endParaRPr>
          </a:p>
        </p:txBody>
      </p:sp>
      <p:sp>
        <p:nvSpPr>
          <p:cNvPr id="17410" name="Rectangle 2"/>
          <p:cNvSpPr>
            <a:spLocks noGrp="1" noRot="1" noChangeAspect="1" noChangeArrowheads="1" noTextEdit="1"/>
          </p:cNvSpPr>
          <p:nvPr>
            <p:ph type="sldImg"/>
          </p:nvPr>
        </p:nvSpPr>
        <p:spPr>
          <a:xfrm>
            <a:off x="0" y="0"/>
            <a:ext cx="0" cy="0"/>
          </a:xfrm>
          <a:ln/>
        </p:spPr>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fr-FR" altLang="fr-FR" smtClean="0"/>
          </a:p>
        </p:txBody>
      </p:sp>
    </p:spTree>
    <p:extLst>
      <p:ext uri="{BB962C8B-B14F-4D97-AF65-F5344CB8AC3E}">
        <p14:creationId xmlns:p14="http://schemas.microsoft.com/office/powerpoint/2010/main" val="3946074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ln>
            <a:miter lim="800000"/>
            <a:headEnd/>
            <a:tailEnd/>
          </a:ln>
        </p:spPr>
        <p:txBody>
          <a:bodyPr/>
          <a:lstStyle/>
          <a:p>
            <a:pPr>
              <a:defRPr/>
            </a:pPr>
            <a:fld id="{6653FD18-EEEC-4E9C-B156-078D45E4402E}" type="slidenum">
              <a:rPr lang="fr-FR" altLang="fr-FR" smtClean="0">
                <a:latin typeface="Arial" charset="0"/>
              </a:rPr>
              <a:pPr>
                <a:defRPr/>
              </a:pPr>
              <a:t>11</a:t>
            </a:fld>
            <a:endParaRPr lang="fr-FR" altLang="fr-FR" smtClean="0">
              <a:latin typeface="Arial" charset="0"/>
            </a:endParaRPr>
          </a:p>
        </p:txBody>
      </p:sp>
      <p:sp>
        <p:nvSpPr>
          <p:cNvPr id="38914" name="Rectangle 2"/>
          <p:cNvSpPr>
            <a:spLocks noGrp="1" noRot="1" noChangeAspect="1" noChangeArrowheads="1" noTextEdit="1"/>
          </p:cNvSpPr>
          <p:nvPr>
            <p:ph type="sldImg"/>
          </p:nvPr>
        </p:nvSpPr>
        <p:spPr>
          <a:xfrm>
            <a:off x="0" y="0"/>
            <a:ext cx="0" cy="0"/>
          </a:xfrm>
          <a:ln/>
        </p:spPr>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fr-FR" altLang="fr-FR" smtClean="0"/>
          </a:p>
        </p:txBody>
      </p:sp>
    </p:spTree>
    <p:extLst>
      <p:ext uri="{BB962C8B-B14F-4D97-AF65-F5344CB8AC3E}">
        <p14:creationId xmlns:p14="http://schemas.microsoft.com/office/powerpoint/2010/main" val="2472384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ln>
            <a:miter lim="800000"/>
            <a:headEnd/>
            <a:tailEnd/>
          </a:ln>
        </p:spPr>
        <p:txBody>
          <a:bodyPr/>
          <a:lstStyle/>
          <a:p>
            <a:pPr>
              <a:defRPr/>
            </a:pPr>
            <a:fld id="{5A7689DA-83EF-4D36-8302-D9A2C3AAF085}" type="slidenum">
              <a:rPr lang="fr-FR" altLang="fr-FR" smtClean="0">
                <a:latin typeface="Arial" charset="0"/>
              </a:rPr>
              <a:pPr>
                <a:defRPr/>
              </a:pPr>
              <a:t>12</a:t>
            </a:fld>
            <a:endParaRPr lang="fr-FR" altLang="fr-FR" smtClean="0">
              <a:latin typeface="Arial" charset="0"/>
            </a:endParaRPr>
          </a:p>
        </p:txBody>
      </p:sp>
      <p:sp>
        <p:nvSpPr>
          <p:cNvPr id="40962" name="Rectangle 2"/>
          <p:cNvSpPr>
            <a:spLocks noGrp="1" noRot="1" noChangeAspect="1" noChangeArrowheads="1" noTextEdit="1"/>
          </p:cNvSpPr>
          <p:nvPr>
            <p:ph type="sldImg"/>
          </p:nvPr>
        </p:nvSpPr>
        <p:spPr>
          <a:xfrm>
            <a:off x="0" y="0"/>
            <a:ext cx="0" cy="0"/>
          </a:xfrm>
          <a:ln/>
        </p:spPr>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fr-FR" altLang="fr-FR" smtClean="0"/>
          </a:p>
        </p:txBody>
      </p:sp>
    </p:spTree>
    <p:extLst>
      <p:ext uri="{BB962C8B-B14F-4D97-AF65-F5344CB8AC3E}">
        <p14:creationId xmlns:p14="http://schemas.microsoft.com/office/powerpoint/2010/main" val="2782049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ln>
            <a:miter lim="800000"/>
            <a:headEnd/>
            <a:tailEnd/>
          </a:ln>
        </p:spPr>
        <p:txBody>
          <a:bodyPr/>
          <a:lstStyle/>
          <a:p>
            <a:pPr>
              <a:defRPr/>
            </a:pPr>
            <a:fld id="{F3CD6FFC-6FE3-4867-8F79-DDD112DBBCFD}" type="slidenum">
              <a:rPr lang="fr-FR" altLang="fr-FR" smtClean="0">
                <a:latin typeface="Arial" charset="0"/>
              </a:rPr>
              <a:pPr>
                <a:defRPr/>
              </a:pPr>
              <a:t>2</a:t>
            </a:fld>
            <a:endParaRPr lang="fr-FR" altLang="fr-FR" smtClean="0">
              <a:latin typeface="Arial" charset="0"/>
            </a:endParaRPr>
          </a:p>
        </p:txBody>
      </p:sp>
      <p:sp>
        <p:nvSpPr>
          <p:cNvPr id="19458" name="Rectangle 2"/>
          <p:cNvSpPr>
            <a:spLocks noGrp="1" noRot="1" noChangeAspect="1" noChangeArrowheads="1" noTextEdit="1"/>
          </p:cNvSpPr>
          <p:nvPr>
            <p:ph type="sldImg"/>
          </p:nvPr>
        </p:nvSpPr>
        <p:spPr>
          <a:xfrm>
            <a:off x="0" y="0"/>
            <a:ext cx="0" cy="0"/>
          </a:xfrm>
          <a:ln/>
        </p:spPr>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fr-FR" altLang="fr-FR" smtClean="0"/>
          </a:p>
        </p:txBody>
      </p:sp>
    </p:spTree>
    <p:extLst>
      <p:ext uri="{BB962C8B-B14F-4D97-AF65-F5344CB8AC3E}">
        <p14:creationId xmlns:p14="http://schemas.microsoft.com/office/powerpoint/2010/main" val="1966400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ln>
            <a:miter lim="800000"/>
            <a:headEnd/>
            <a:tailEnd/>
          </a:ln>
        </p:spPr>
        <p:txBody>
          <a:bodyPr/>
          <a:lstStyle/>
          <a:p>
            <a:pPr>
              <a:defRPr/>
            </a:pPr>
            <a:fld id="{53892056-3098-44CC-ACB2-6C7E848A1750}" type="slidenum">
              <a:rPr lang="fr-FR" altLang="fr-FR" smtClean="0">
                <a:latin typeface="Arial" charset="0"/>
              </a:rPr>
              <a:pPr>
                <a:defRPr/>
              </a:pPr>
              <a:t>3</a:t>
            </a:fld>
            <a:endParaRPr lang="fr-FR" altLang="fr-FR" smtClean="0">
              <a:latin typeface="Arial" charset="0"/>
            </a:endParaRPr>
          </a:p>
        </p:txBody>
      </p:sp>
      <p:sp>
        <p:nvSpPr>
          <p:cNvPr id="21506" name="Rectangle 2"/>
          <p:cNvSpPr>
            <a:spLocks noGrp="1" noRot="1" noChangeAspect="1" noChangeArrowheads="1" noTextEdit="1"/>
          </p:cNvSpPr>
          <p:nvPr>
            <p:ph type="sldImg"/>
          </p:nvPr>
        </p:nvSpPr>
        <p:spPr>
          <a:xfrm>
            <a:off x="0" y="0"/>
            <a:ext cx="0" cy="0"/>
          </a:xfrm>
          <a:ln/>
        </p:spPr>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fr-FR" altLang="fr-FR" smtClean="0"/>
          </a:p>
        </p:txBody>
      </p:sp>
    </p:spTree>
    <p:extLst>
      <p:ext uri="{BB962C8B-B14F-4D97-AF65-F5344CB8AC3E}">
        <p14:creationId xmlns:p14="http://schemas.microsoft.com/office/powerpoint/2010/main" val="2135790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ln>
            <a:miter lim="800000"/>
            <a:headEnd/>
            <a:tailEnd/>
          </a:ln>
        </p:spPr>
        <p:txBody>
          <a:bodyPr/>
          <a:lstStyle/>
          <a:p>
            <a:pPr>
              <a:defRPr/>
            </a:pPr>
            <a:fld id="{E8ECB220-7E04-4988-80C8-D5034C6E0744}" type="slidenum">
              <a:rPr lang="fr-FR" altLang="fr-FR" smtClean="0">
                <a:latin typeface="Arial" charset="0"/>
              </a:rPr>
              <a:pPr>
                <a:defRPr/>
              </a:pPr>
              <a:t>4</a:t>
            </a:fld>
            <a:endParaRPr lang="fr-FR" altLang="fr-FR" smtClean="0">
              <a:latin typeface="Arial" charset="0"/>
            </a:endParaRPr>
          </a:p>
        </p:txBody>
      </p:sp>
      <p:sp>
        <p:nvSpPr>
          <p:cNvPr id="23554" name="Rectangle 2"/>
          <p:cNvSpPr>
            <a:spLocks noGrp="1" noRot="1" noChangeAspect="1" noChangeArrowheads="1" noTextEdit="1"/>
          </p:cNvSpPr>
          <p:nvPr>
            <p:ph type="sldImg"/>
          </p:nvPr>
        </p:nvSpPr>
        <p:spPr>
          <a:xfrm>
            <a:off x="0" y="0"/>
            <a:ext cx="0" cy="0"/>
          </a:xfrm>
          <a:ln/>
        </p:spPr>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fr-FR" altLang="fr-FR" smtClean="0"/>
          </a:p>
        </p:txBody>
      </p:sp>
    </p:spTree>
    <p:extLst>
      <p:ext uri="{BB962C8B-B14F-4D97-AF65-F5344CB8AC3E}">
        <p14:creationId xmlns:p14="http://schemas.microsoft.com/office/powerpoint/2010/main" val="920864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ln>
            <a:miter lim="800000"/>
            <a:headEnd/>
            <a:tailEnd/>
          </a:ln>
        </p:spPr>
        <p:txBody>
          <a:bodyPr/>
          <a:lstStyle/>
          <a:p>
            <a:pPr>
              <a:defRPr/>
            </a:pPr>
            <a:fld id="{A38D49D9-B9E6-4575-9681-6A1EB1273C0A}" type="slidenum">
              <a:rPr lang="fr-FR" altLang="fr-FR" smtClean="0">
                <a:latin typeface="Arial" charset="0"/>
              </a:rPr>
              <a:pPr>
                <a:defRPr/>
              </a:pPr>
              <a:t>5</a:t>
            </a:fld>
            <a:endParaRPr lang="fr-FR" altLang="fr-FR" smtClean="0">
              <a:latin typeface="Arial" charset="0"/>
            </a:endParaRPr>
          </a:p>
        </p:txBody>
      </p:sp>
      <p:sp>
        <p:nvSpPr>
          <p:cNvPr id="25602" name="Rectangle 2"/>
          <p:cNvSpPr>
            <a:spLocks noGrp="1" noRot="1" noChangeAspect="1" noChangeArrowheads="1" noTextEdit="1"/>
          </p:cNvSpPr>
          <p:nvPr>
            <p:ph type="sldImg"/>
          </p:nvPr>
        </p:nvSpPr>
        <p:spPr>
          <a:xfrm>
            <a:off x="0" y="0"/>
            <a:ext cx="0" cy="0"/>
          </a:xfrm>
          <a:ln/>
        </p:spPr>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fr-FR" altLang="fr-FR" smtClean="0"/>
          </a:p>
        </p:txBody>
      </p:sp>
    </p:spTree>
    <p:extLst>
      <p:ext uri="{BB962C8B-B14F-4D97-AF65-F5344CB8AC3E}">
        <p14:creationId xmlns:p14="http://schemas.microsoft.com/office/powerpoint/2010/main" val="3055310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ln>
            <a:miter lim="800000"/>
            <a:headEnd/>
            <a:tailEnd/>
          </a:ln>
        </p:spPr>
        <p:txBody>
          <a:bodyPr/>
          <a:lstStyle/>
          <a:p>
            <a:pPr>
              <a:defRPr/>
            </a:pPr>
            <a:fld id="{993726B7-E033-454C-8FCB-F199738BD324}" type="slidenum">
              <a:rPr lang="fr-FR" altLang="fr-FR" smtClean="0">
                <a:latin typeface="Arial" charset="0"/>
              </a:rPr>
              <a:pPr>
                <a:defRPr/>
              </a:pPr>
              <a:t>7</a:t>
            </a:fld>
            <a:endParaRPr lang="fr-FR" altLang="fr-FR" smtClean="0">
              <a:latin typeface="Arial" charset="0"/>
            </a:endParaRPr>
          </a:p>
        </p:txBody>
      </p:sp>
      <p:sp>
        <p:nvSpPr>
          <p:cNvPr id="28674" name="Rectangle 2"/>
          <p:cNvSpPr>
            <a:spLocks noGrp="1" noRot="1" noChangeAspect="1" noChangeArrowheads="1" noTextEdit="1"/>
          </p:cNvSpPr>
          <p:nvPr>
            <p:ph type="sldImg"/>
          </p:nvPr>
        </p:nvSpPr>
        <p:spPr>
          <a:xfrm>
            <a:off x="0" y="0"/>
            <a:ext cx="0" cy="0"/>
          </a:xfrm>
          <a:ln/>
        </p:spPr>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fr-FR" altLang="fr-FR" smtClean="0"/>
          </a:p>
        </p:txBody>
      </p:sp>
    </p:spTree>
    <p:extLst>
      <p:ext uri="{BB962C8B-B14F-4D97-AF65-F5344CB8AC3E}">
        <p14:creationId xmlns:p14="http://schemas.microsoft.com/office/powerpoint/2010/main" val="3062926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ln>
            <a:miter lim="800000"/>
            <a:headEnd/>
            <a:tailEnd/>
          </a:ln>
        </p:spPr>
        <p:txBody>
          <a:bodyPr/>
          <a:lstStyle/>
          <a:p>
            <a:pPr>
              <a:defRPr/>
            </a:pPr>
            <a:fld id="{68F61DBB-B328-4C64-A842-FD9B22961132}" type="slidenum">
              <a:rPr lang="fr-FR" altLang="fr-FR" smtClean="0">
                <a:latin typeface="Arial" charset="0"/>
              </a:rPr>
              <a:pPr>
                <a:defRPr/>
              </a:pPr>
              <a:t>8</a:t>
            </a:fld>
            <a:endParaRPr lang="fr-FR" altLang="fr-FR" smtClean="0">
              <a:latin typeface="Arial" charset="0"/>
            </a:endParaRPr>
          </a:p>
        </p:txBody>
      </p:sp>
      <p:sp>
        <p:nvSpPr>
          <p:cNvPr id="30722" name="Rectangle 2"/>
          <p:cNvSpPr>
            <a:spLocks noGrp="1" noRot="1" noChangeAspect="1" noChangeArrowheads="1" noTextEdit="1"/>
          </p:cNvSpPr>
          <p:nvPr>
            <p:ph type="sldImg"/>
          </p:nvPr>
        </p:nvSpPr>
        <p:spPr>
          <a:xfrm>
            <a:off x="0" y="0"/>
            <a:ext cx="0" cy="0"/>
          </a:xfrm>
          <a:ln/>
        </p:spPr>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fr-FR" altLang="fr-FR" smtClean="0"/>
          </a:p>
        </p:txBody>
      </p:sp>
    </p:spTree>
    <p:extLst>
      <p:ext uri="{BB962C8B-B14F-4D97-AF65-F5344CB8AC3E}">
        <p14:creationId xmlns:p14="http://schemas.microsoft.com/office/powerpoint/2010/main" val="3144019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ln>
            <a:miter lim="800000"/>
            <a:headEnd/>
            <a:tailEnd/>
          </a:ln>
        </p:spPr>
        <p:txBody>
          <a:bodyPr/>
          <a:lstStyle/>
          <a:p>
            <a:pPr>
              <a:defRPr/>
            </a:pPr>
            <a:fld id="{996FC01B-7B28-4067-94ED-893932DCF2F9}" type="slidenum">
              <a:rPr lang="fr-FR" altLang="fr-FR" smtClean="0">
                <a:latin typeface="Arial" charset="0"/>
              </a:rPr>
              <a:pPr>
                <a:defRPr/>
              </a:pPr>
              <a:t>9</a:t>
            </a:fld>
            <a:endParaRPr lang="fr-FR" altLang="fr-FR" smtClean="0">
              <a:latin typeface="Arial" charset="0"/>
            </a:endParaRPr>
          </a:p>
        </p:txBody>
      </p:sp>
      <p:sp>
        <p:nvSpPr>
          <p:cNvPr id="32770" name="Rectangle 2"/>
          <p:cNvSpPr>
            <a:spLocks noGrp="1" noRot="1" noChangeAspect="1" noChangeArrowheads="1" noTextEdit="1"/>
          </p:cNvSpPr>
          <p:nvPr>
            <p:ph type="sldImg"/>
          </p:nvPr>
        </p:nvSpPr>
        <p:spPr>
          <a:xfrm>
            <a:off x="0" y="0"/>
            <a:ext cx="0" cy="0"/>
          </a:xfrm>
          <a:ln/>
        </p:spPr>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fr-FR" altLang="fr-FR" smtClean="0"/>
          </a:p>
        </p:txBody>
      </p:sp>
    </p:spTree>
    <p:extLst>
      <p:ext uri="{BB962C8B-B14F-4D97-AF65-F5344CB8AC3E}">
        <p14:creationId xmlns:p14="http://schemas.microsoft.com/office/powerpoint/2010/main" val="3439878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ln>
            <a:miter lim="800000"/>
            <a:headEnd/>
            <a:tailEnd/>
          </a:ln>
        </p:spPr>
        <p:txBody>
          <a:bodyPr/>
          <a:lstStyle/>
          <a:p>
            <a:pPr>
              <a:defRPr/>
            </a:pPr>
            <a:fld id="{4924990E-7B6F-4107-8692-5EA5FC107E0D}" type="slidenum">
              <a:rPr lang="fr-FR" altLang="fr-FR" smtClean="0">
                <a:latin typeface="Arial" charset="0"/>
              </a:rPr>
              <a:pPr>
                <a:defRPr/>
              </a:pPr>
              <a:t>10</a:t>
            </a:fld>
            <a:endParaRPr lang="fr-FR" altLang="fr-FR" smtClean="0">
              <a:latin typeface="Arial" charset="0"/>
            </a:endParaRPr>
          </a:p>
        </p:txBody>
      </p:sp>
      <p:sp>
        <p:nvSpPr>
          <p:cNvPr id="34818" name="Rectangle 2"/>
          <p:cNvSpPr>
            <a:spLocks noGrp="1" noRot="1" noChangeAspect="1" noChangeArrowheads="1" noTextEdit="1"/>
          </p:cNvSpPr>
          <p:nvPr>
            <p:ph type="sldImg"/>
          </p:nvPr>
        </p:nvSpPr>
        <p:spPr>
          <a:xfrm>
            <a:off x="0" y="0"/>
            <a:ext cx="0" cy="0"/>
          </a:xfrm>
          <a:ln/>
        </p:spPr>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fr-FR" altLang="fr-FR" smtClean="0"/>
          </a:p>
        </p:txBody>
      </p:sp>
    </p:spTree>
    <p:extLst>
      <p:ext uri="{BB962C8B-B14F-4D97-AF65-F5344CB8AC3E}">
        <p14:creationId xmlns:p14="http://schemas.microsoft.com/office/powerpoint/2010/main" val="3735892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950" y="2130426"/>
            <a:ext cx="84201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485900" y="3886200"/>
            <a:ext cx="69342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5"/>
          <p:cNvSpPr>
            <a:spLocks noGrp="1" noChangeArrowheads="1"/>
          </p:cNvSpPr>
          <p:nvPr>
            <p:ph type="ftr" sz="quarter" idx="10"/>
          </p:nvPr>
        </p:nvSpPr>
        <p:spPr/>
        <p:txBody>
          <a:bodyPr/>
          <a:lstStyle>
            <a:lvl1pPr algn="ctr">
              <a:defRPr sz="1400" b="1">
                <a:latin typeface="Arial" pitchFamily="34" charset="0"/>
              </a:defRPr>
            </a:lvl1pPr>
          </a:lstStyle>
          <a:p>
            <a:pPr>
              <a:defRPr/>
            </a:pPr>
            <a:r>
              <a:rPr lang="fr-FR" altLang="fr-FR"/>
              <a:t>"Générations et Cultures" Rapport d'Activité 2015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a:xfrm>
            <a:off x="495300" y="1600201"/>
            <a:ext cx="89154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ftr" sz="quarter" idx="10"/>
          </p:nvPr>
        </p:nvSpPr>
        <p:spPr/>
        <p:txBody>
          <a:bodyPr/>
          <a:lstStyle>
            <a:lvl1pPr algn="ctr">
              <a:defRPr sz="1400" b="1">
                <a:latin typeface="Arial" pitchFamily="34" charset="0"/>
              </a:defRPr>
            </a:lvl1pPr>
          </a:lstStyle>
          <a:p>
            <a:pPr>
              <a:defRPr/>
            </a:pPr>
            <a:r>
              <a:rPr lang="fr-FR" altLang="fr-FR"/>
              <a:t>"Générations et Cultures" Rapport d'Activité 2015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181850" y="609601"/>
            <a:ext cx="2228850" cy="5516563"/>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95300" y="609601"/>
            <a:ext cx="6521450" cy="55165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ftr" sz="quarter" idx="10"/>
          </p:nvPr>
        </p:nvSpPr>
        <p:spPr/>
        <p:txBody>
          <a:bodyPr/>
          <a:lstStyle>
            <a:lvl1pPr algn="ctr">
              <a:defRPr sz="1400" b="1">
                <a:latin typeface="Arial" pitchFamily="34" charset="0"/>
              </a:defRPr>
            </a:lvl1pPr>
          </a:lstStyle>
          <a:p>
            <a:pPr>
              <a:defRPr/>
            </a:pPr>
            <a:r>
              <a:rPr lang="fr-FR" altLang="fr-FR"/>
              <a:t>"Générations et Cultures" Rapport d'Activité 2015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a:xfrm>
            <a:off x="495300" y="1600201"/>
            <a:ext cx="8915400" cy="4525963"/>
          </a:xfrm>
          <a:prstGeom prst="rect">
            <a:avLst/>
          </a:prstGeom>
        </p:spPr>
        <p:txBody>
          <a:bodyPr vert="horz"/>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ftr" sz="quarter" idx="10"/>
          </p:nvPr>
        </p:nvSpPr>
        <p:spPr/>
        <p:txBody>
          <a:bodyPr/>
          <a:lstStyle>
            <a:lvl1pPr algn="ctr">
              <a:defRPr sz="1400" b="1">
                <a:latin typeface="Arial" pitchFamily="34" charset="0"/>
              </a:defRPr>
            </a:lvl1pPr>
          </a:lstStyle>
          <a:p>
            <a:pPr>
              <a:defRPr/>
            </a:pPr>
            <a:r>
              <a:rPr lang="fr-FR" altLang="fr-FR"/>
              <a:t>"Générations et Cultures" Rapport d'Activité 2015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506" y="4406901"/>
            <a:ext cx="84201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82506" y="2906713"/>
            <a:ext cx="84201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5"/>
          <p:cNvSpPr>
            <a:spLocks noGrp="1" noChangeArrowheads="1"/>
          </p:cNvSpPr>
          <p:nvPr>
            <p:ph type="ftr" sz="quarter" idx="10"/>
          </p:nvPr>
        </p:nvSpPr>
        <p:spPr/>
        <p:txBody>
          <a:bodyPr/>
          <a:lstStyle>
            <a:lvl1pPr algn="ctr">
              <a:defRPr sz="1400" b="1">
                <a:latin typeface="Arial" pitchFamily="34" charset="0"/>
              </a:defRPr>
            </a:lvl1pPr>
          </a:lstStyle>
          <a:p>
            <a:pPr>
              <a:defRPr/>
            </a:pPr>
            <a:r>
              <a:rPr lang="fr-FR" altLang="fr-FR"/>
              <a:t>"Générations et Cultures" Rapport d'Activité 2015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95300" y="1600201"/>
            <a:ext cx="437515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035550" y="1600201"/>
            <a:ext cx="437515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5"/>
          <p:cNvSpPr>
            <a:spLocks noGrp="1" noChangeArrowheads="1"/>
          </p:cNvSpPr>
          <p:nvPr>
            <p:ph type="ftr" sz="quarter" idx="10"/>
          </p:nvPr>
        </p:nvSpPr>
        <p:spPr/>
        <p:txBody>
          <a:bodyPr/>
          <a:lstStyle>
            <a:lvl1pPr algn="ctr">
              <a:defRPr sz="1400" b="1">
                <a:latin typeface="Arial" pitchFamily="34" charset="0"/>
              </a:defRPr>
            </a:lvl1pPr>
          </a:lstStyle>
          <a:p>
            <a:pPr>
              <a:defRPr/>
            </a:pPr>
            <a:r>
              <a:rPr lang="fr-FR" altLang="fr-FR"/>
              <a:t>"Générations et Cultures" Rapport d'Activité 2015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95300" y="1535113"/>
            <a:ext cx="4376870"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95300" y="2174875"/>
            <a:ext cx="4376870"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032111" y="1535113"/>
            <a:ext cx="4378590"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032111" y="2174875"/>
            <a:ext cx="4378590"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5"/>
          <p:cNvSpPr>
            <a:spLocks noGrp="1" noChangeArrowheads="1"/>
          </p:cNvSpPr>
          <p:nvPr>
            <p:ph type="ftr" sz="quarter" idx="10"/>
          </p:nvPr>
        </p:nvSpPr>
        <p:spPr/>
        <p:txBody>
          <a:bodyPr/>
          <a:lstStyle>
            <a:lvl1pPr algn="ctr">
              <a:defRPr sz="1400" b="1">
                <a:latin typeface="Arial" pitchFamily="34" charset="0"/>
              </a:defRPr>
            </a:lvl1pPr>
          </a:lstStyle>
          <a:p>
            <a:pPr>
              <a:defRPr/>
            </a:pPr>
            <a:r>
              <a:rPr lang="fr-FR" altLang="fr-FR"/>
              <a:t>"Générations et Cultures" Rapport d'Activité 2015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Rectangle 5"/>
          <p:cNvSpPr>
            <a:spLocks noGrp="1" noChangeArrowheads="1"/>
          </p:cNvSpPr>
          <p:nvPr>
            <p:ph type="ftr" sz="quarter" idx="10"/>
          </p:nvPr>
        </p:nvSpPr>
        <p:spPr/>
        <p:txBody>
          <a:bodyPr/>
          <a:lstStyle>
            <a:lvl1pPr algn="ctr">
              <a:defRPr sz="1400" b="1">
                <a:latin typeface="Arial" pitchFamily="34" charset="0"/>
              </a:defRPr>
            </a:lvl1pPr>
          </a:lstStyle>
          <a:p>
            <a:pPr>
              <a:defRPr/>
            </a:pPr>
            <a:r>
              <a:rPr lang="fr-FR" altLang="fr-FR"/>
              <a:t>"Générations et Cultures" Rapport d'Activité 2015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lgn="ctr">
              <a:defRPr sz="1400" b="1">
                <a:latin typeface="Arial" pitchFamily="34" charset="0"/>
              </a:defRPr>
            </a:lvl1pPr>
          </a:lstStyle>
          <a:p>
            <a:pPr>
              <a:defRPr/>
            </a:pPr>
            <a:r>
              <a:rPr lang="fr-FR" altLang="fr-FR"/>
              <a:t>"Générations et Cultures" Rapport d'Activité 2015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0" y="273050"/>
            <a:ext cx="3259006"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872971" y="273051"/>
            <a:ext cx="5537729"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95300" y="1435101"/>
            <a:ext cx="3259006"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5"/>
          <p:cNvSpPr>
            <a:spLocks noGrp="1" noChangeArrowheads="1"/>
          </p:cNvSpPr>
          <p:nvPr>
            <p:ph type="ftr" sz="quarter" idx="10"/>
          </p:nvPr>
        </p:nvSpPr>
        <p:spPr/>
        <p:txBody>
          <a:bodyPr/>
          <a:lstStyle>
            <a:lvl1pPr algn="ctr">
              <a:defRPr sz="1400" b="1">
                <a:latin typeface="Arial" pitchFamily="34" charset="0"/>
              </a:defRPr>
            </a:lvl1pPr>
          </a:lstStyle>
          <a:p>
            <a:pPr>
              <a:defRPr/>
            </a:pPr>
            <a:r>
              <a:rPr lang="fr-FR" altLang="fr-FR"/>
              <a:t>"Générations et Cultures" Rapport d'Activité 2015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645" y="4800600"/>
            <a:ext cx="59436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941645" y="612775"/>
            <a:ext cx="59436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smtClean="0"/>
          </a:p>
        </p:txBody>
      </p:sp>
      <p:sp>
        <p:nvSpPr>
          <p:cNvPr id="4" name="Espace réservé du texte 3"/>
          <p:cNvSpPr>
            <a:spLocks noGrp="1"/>
          </p:cNvSpPr>
          <p:nvPr>
            <p:ph type="body" sz="half" idx="2"/>
          </p:nvPr>
        </p:nvSpPr>
        <p:spPr>
          <a:xfrm>
            <a:off x="1941645" y="5367338"/>
            <a:ext cx="59436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5"/>
          <p:cNvSpPr>
            <a:spLocks noGrp="1" noChangeArrowheads="1"/>
          </p:cNvSpPr>
          <p:nvPr>
            <p:ph type="ftr" sz="quarter" idx="10"/>
          </p:nvPr>
        </p:nvSpPr>
        <p:spPr/>
        <p:txBody>
          <a:bodyPr/>
          <a:lstStyle>
            <a:lvl1pPr algn="ctr">
              <a:defRPr sz="1400" b="1">
                <a:latin typeface="Arial" pitchFamily="34" charset="0"/>
              </a:defRPr>
            </a:lvl1pPr>
          </a:lstStyle>
          <a:p>
            <a:pPr>
              <a:defRPr/>
            </a:pPr>
            <a:r>
              <a:rPr lang="fr-FR" altLang="fr-FR"/>
              <a:t>"Générations et Cultures" Rapport d'Activité 2015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609600"/>
            <a:ext cx="84201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fr-FR" smtClean="0"/>
              <a:t>Cliquez et modifiez le titre</a:t>
            </a:r>
          </a:p>
        </p:txBody>
      </p:sp>
      <p:sp>
        <p:nvSpPr>
          <p:cNvPr id="1029" name="Rectangle 5"/>
          <p:cNvSpPr>
            <a:spLocks noGrp="1" noChangeArrowheads="1"/>
          </p:cNvSpPr>
          <p:nvPr>
            <p:ph type="ftr" sz="quarter" idx="3"/>
          </p:nvPr>
        </p:nvSpPr>
        <p:spPr bwMode="auto">
          <a:xfrm>
            <a:off x="742950" y="6019800"/>
            <a:ext cx="8420100" cy="685800"/>
          </a:xfrm>
          <a:prstGeom prst="rect">
            <a:avLst/>
          </a:prstGeom>
          <a:solidFill>
            <a:srgbClr val="879A43"/>
          </a:solidFill>
          <a:ln>
            <a:noFill/>
          </a:ln>
          <a:extLst>
            <a:ext uri="{FAA26D3D-D897-4be2-8F04-BA451C77F1D7}"/>
          </a:extLst>
        </p:spPr>
        <p:txBody>
          <a:bodyPr vert="horz" wrap="square" lIns="91440" tIns="45720" rIns="91440" bIns="45720" numCol="1" anchor="t" anchorCtr="0" compatLnSpc="1">
            <a:prstTxWarp prst="textNoShape">
              <a:avLst/>
            </a:prstTxWarp>
          </a:bodyPr>
          <a:lstStyle>
            <a:lvl1pPr algn="l" eaLnBrk="0" hangingPunct="0">
              <a:tabLst>
                <a:tab pos="854075" algn="l"/>
              </a:tabLst>
              <a:defRPr sz="1200" b="0">
                <a:latin typeface="Times New Roman" pitchFamily="18" charset="0"/>
                <a:cs typeface="+mn-cs"/>
              </a:defRPr>
            </a:lvl1pPr>
          </a:lstStyle>
          <a:p>
            <a:pPr>
              <a:defRPr/>
            </a:pPr>
            <a:r>
              <a:rPr lang="fr-FR" altLang="fr-FR"/>
              <a:t>"Générations et Cultures" Rapport d'Activité 2015 </a:t>
            </a:r>
          </a:p>
        </p:txBody>
      </p:sp>
      <p:pic>
        <p:nvPicPr>
          <p:cNvPr id="1028" name="Picture 10" descr="logo-intro"/>
          <p:cNvPicPr>
            <a:picLocks noChangeAspect="1" noChangeArrowheads="1"/>
          </p:cNvPicPr>
          <p:nvPr userDrawn="1"/>
        </p:nvPicPr>
        <p:blipFill>
          <a:blip r:embed="rId13"/>
          <a:srcRect/>
          <a:stretch>
            <a:fillRect/>
          </a:stretch>
        </p:blipFill>
        <p:spPr bwMode="auto">
          <a:xfrm>
            <a:off x="908050" y="6096000"/>
            <a:ext cx="742950" cy="5016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xml"/><Relationship Id="rId7" Type="http://schemas.openxmlformats.org/officeDocument/2006/relationships/image" Target="../media/image3.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emf"/><Relationship Id="rId4" Type="http://schemas.openxmlformats.org/officeDocument/2006/relationships/oleObject" Target="../embeddings/oleObject1.bin"/><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image" Target="../media/image14.e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3" Type="http://schemas.openxmlformats.org/officeDocument/2006/relationships/image" Target="../media/image15.jpe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11.xml"/><Relationship Id="rId16" Type="http://schemas.openxmlformats.org/officeDocument/2006/relationships/image" Target="../media/image28.jpeg"/><Relationship Id="rId1" Type="http://schemas.openxmlformats.org/officeDocument/2006/relationships/slideLayout" Target="../slideLayouts/slideLayout1.xml"/><Relationship Id="rId6" Type="http://schemas.openxmlformats.org/officeDocument/2006/relationships/image" Target="../media/image18.jpeg"/><Relationship Id="rId11" Type="http://schemas.openxmlformats.org/officeDocument/2006/relationships/image" Target="../media/image23.png"/><Relationship Id="rId5" Type="http://schemas.openxmlformats.org/officeDocument/2006/relationships/image" Target="../media/image17.jpeg"/><Relationship Id="rId15" Type="http://schemas.openxmlformats.org/officeDocument/2006/relationships/image" Target="../media/image27.pn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png"/><Relationship Id="rId1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hyperlink" Target="mailto:untoitapartager@generationsetcultures.fr" TargetMode="External"/><Relationship Id="rId2" Type="http://schemas.openxmlformats.org/officeDocument/2006/relationships/hyperlink" Target="mailto:contact@generationsetcultures.fr" TargetMode="Externa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04" name="Object 56"/>
          <p:cNvGraphicFramePr>
            <a:graphicFrameLocks noChangeAspect="1"/>
          </p:cNvGraphicFramePr>
          <p:nvPr/>
        </p:nvGraphicFramePr>
        <p:xfrm>
          <a:off x="412750" y="304800"/>
          <a:ext cx="5614988" cy="3133725"/>
        </p:xfrm>
        <a:graphic>
          <a:graphicData uri="http://schemas.openxmlformats.org/presentationml/2006/ole">
            <mc:AlternateContent xmlns:mc="http://schemas.openxmlformats.org/markup-compatibility/2006">
              <mc:Choice xmlns:v="urn:schemas-microsoft-com:vml" Requires="v">
                <p:oleObj spid="_x0000_s2112" name="Document" r:id="rId4" imgW="5165640" imgH="3117600" progId="Word.Document.8">
                  <p:embed/>
                </p:oleObj>
              </mc:Choice>
              <mc:Fallback>
                <p:oleObj name="Document" r:id="rId4" imgW="5165640" imgH="3117600" progId="Word.Document.8">
                  <p:embed/>
                  <p:pic>
                    <p:nvPicPr>
                      <p:cNvPr id="0" name="Picture 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750" y="304800"/>
                        <a:ext cx="5614988" cy="313372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106" name="Text Box 5"/>
          <p:cNvSpPr txBox="1">
            <a:spLocks noChangeArrowheads="1"/>
          </p:cNvSpPr>
          <p:nvPr/>
        </p:nvSpPr>
        <p:spPr bwMode="auto">
          <a:xfrm>
            <a:off x="3797300" y="3581400"/>
            <a:ext cx="5324475" cy="2286000"/>
          </a:xfrm>
          <a:prstGeom prst="rect">
            <a:avLst/>
          </a:prstGeom>
          <a:solidFill>
            <a:srgbClr val="FFFFFF"/>
          </a:solidFill>
          <a:ln w="9525">
            <a:noFill/>
            <a:miter lim="800000"/>
            <a:headEnd/>
            <a:tailEnd/>
          </a:ln>
        </p:spPr>
        <p:txBody>
          <a:bodyPr/>
          <a:lstStyle/>
          <a:p>
            <a:pPr eaLnBrk="0" hangingPunct="0"/>
            <a:r>
              <a:rPr lang="fr-FR" altLang="fr-FR" sz="2400" b="1">
                <a:solidFill>
                  <a:srgbClr val="879A43"/>
                </a:solidFill>
                <a:latin typeface="Times New Roman" pitchFamily="18" charset="0"/>
              </a:rPr>
              <a:t>GENERATIONS ET CULTURES</a:t>
            </a:r>
          </a:p>
          <a:p>
            <a:pPr eaLnBrk="0" hangingPunct="0"/>
            <a:r>
              <a:rPr lang="fr-FR" altLang="fr-FR" sz="2800" b="1">
                <a:solidFill>
                  <a:srgbClr val="982014"/>
                </a:solidFill>
                <a:latin typeface="Times New Roman" pitchFamily="18" charset="0"/>
              </a:rPr>
              <a:t>RAPPORT d'ACTIVITE</a:t>
            </a:r>
          </a:p>
          <a:p>
            <a:pPr eaLnBrk="0" hangingPunct="0"/>
            <a:r>
              <a:rPr lang="fr-FR" altLang="fr-FR" sz="4800" b="1" i="1">
                <a:solidFill>
                  <a:srgbClr val="879A43"/>
                </a:solidFill>
                <a:latin typeface="Times New Roman" pitchFamily="18" charset="0"/>
              </a:rPr>
              <a:t>2015</a:t>
            </a:r>
            <a:endParaRPr lang="fr-FR" altLang="fr-FR" sz="1200">
              <a:latin typeface="Times New Roman" pitchFamily="18" charset="0"/>
            </a:endParaRPr>
          </a:p>
          <a:p>
            <a:pPr algn="r" eaLnBrk="0" hangingPunct="0"/>
            <a:endParaRPr lang="fr-FR" altLang="fr-FR" sz="1200">
              <a:latin typeface="Times New Roman" pitchFamily="18" charset="0"/>
            </a:endParaRPr>
          </a:p>
        </p:txBody>
      </p:sp>
      <p:graphicFrame>
        <p:nvGraphicFramePr>
          <p:cNvPr id="2105" name="Object 57"/>
          <p:cNvGraphicFramePr>
            <a:graphicFrameLocks noChangeAspect="1"/>
          </p:cNvGraphicFramePr>
          <p:nvPr/>
        </p:nvGraphicFramePr>
        <p:xfrm>
          <a:off x="6886575" y="4797425"/>
          <a:ext cx="2384425" cy="1295400"/>
        </p:xfrm>
        <a:graphic>
          <a:graphicData uri="http://schemas.openxmlformats.org/presentationml/2006/ole">
            <mc:AlternateContent xmlns:mc="http://schemas.openxmlformats.org/markup-compatibility/2006">
              <mc:Choice xmlns:v="urn:schemas-microsoft-com:vml" Requires="v">
                <p:oleObj spid="_x0000_s2113" name="Document" r:id="rId6" imgW="1837440" imgH="1078560" progId="Word.Document.8">
                  <p:embed/>
                </p:oleObj>
              </mc:Choice>
              <mc:Fallback>
                <p:oleObj name="Document" r:id="rId6" imgW="1837440" imgH="1078560" progId="Word.Document.8">
                  <p:embed/>
                  <p:pic>
                    <p:nvPicPr>
                      <p:cNvPr id="0" name="Picture 5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86575" y="4797425"/>
                        <a:ext cx="2384425" cy="12954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pic>
        <p:nvPicPr>
          <p:cNvPr id="2107" name="Image 6" descr="E:\logos\plumes hd.png"/>
          <p:cNvPicPr>
            <a:picLocks noChangeAspect="1" noChangeArrowheads="1"/>
          </p:cNvPicPr>
          <p:nvPr/>
        </p:nvPicPr>
        <p:blipFill>
          <a:blip r:embed="rId8"/>
          <a:srcRect/>
          <a:stretch>
            <a:fillRect/>
          </a:stretch>
        </p:blipFill>
        <p:spPr bwMode="auto">
          <a:xfrm>
            <a:off x="8840788" y="188913"/>
            <a:ext cx="720725" cy="719137"/>
          </a:xfrm>
          <a:prstGeom prst="rect">
            <a:avLst/>
          </a:prstGeom>
          <a:noFill/>
          <a:ln w="9525">
            <a:noFill/>
            <a:miter lim="800000"/>
            <a:headEnd/>
            <a:tailEnd/>
          </a:ln>
        </p:spPr>
      </p:pic>
      <p:pic>
        <p:nvPicPr>
          <p:cNvPr id="2108" name="Image 9" descr="E:\logos\NOUVEAU LOGO TAP.png"/>
          <p:cNvPicPr>
            <a:picLocks noChangeAspect="1" noChangeArrowheads="1"/>
          </p:cNvPicPr>
          <p:nvPr/>
        </p:nvPicPr>
        <p:blipFill>
          <a:blip r:embed="rId9"/>
          <a:srcRect/>
          <a:stretch>
            <a:fillRect/>
          </a:stretch>
        </p:blipFill>
        <p:spPr bwMode="auto">
          <a:xfrm>
            <a:off x="415925" y="260350"/>
            <a:ext cx="657225" cy="525463"/>
          </a:xfrm>
          <a:prstGeom prst="rect">
            <a:avLst/>
          </a:prstGeom>
          <a:noFill/>
          <a:ln w="9525">
            <a:noFill/>
            <a:miter lim="800000"/>
            <a:headEnd/>
            <a:tailEnd/>
          </a:ln>
        </p:spPr>
      </p:pic>
      <p:sp>
        <p:nvSpPr>
          <p:cNvPr id="2109" name="ZoneTexte 10"/>
          <p:cNvSpPr txBox="1">
            <a:spLocks noChangeArrowheads="1"/>
          </p:cNvSpPr>
          <p:nvPr/>
        </p:nvSpPr>
        <p:spPr bwMode="auto">
          <a:xfrm>
            <a:off x="2216150" y="6381750"/>
            <a:ext cx="185738" cy="246063"/>
          </a:xfrm>
          <a:prstGeom prst="rect">
            <a:avLst/>
          </a:prstGeom>
          <a:noFill/>
          <a:ln w="9525">
            <a:noFill/>
            <a:miter lim="800000"/>
            <a:headEnd/>
            <a:tailEnd/>
          </a:ln>
        </p:spPr>
        <p:txBody>
          <a:bodyPr wrap="none">
            <a:spAutoFit/>
          </a:bodyPr>
          <a:lstStyle/>
          <a:p>
            <a:pPr eaLnBrk="0" hangingPunct="0"/>
            <a:endParaRPr 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AutoShape 10"/>
          <p:cNvSpPr>
            <a:spLocks noChangeArrowheads="1"/>
          </p:cNvSpPr>
          <p:nvPr/>
        </p:nvSpPr>
        <p:spPr bwMode="auto">
          <a:xfrm>
            <a:off x="1568450" y="4005263"/>
            <a:ext cx="5329238" cy="1800225"/>
          </a:xfrm>
          <a:prstGeom prst="foldedCorner">
            <a:avLst>
              <a:gd name="adj" fmla="val 12500"/>
            </a:avLst>
          </a:prstGeom>
          <a:solidFill>
            <a:srgbClr val="E3FDA1"/>
          </a:solidFill>
          <a:ln w="9525">
            <a:solidFill>
              <a:schemeClr val="tx1"/>
            </a:solidFill>
            <a:round/>
            <a:headEnd/>
            <a:tailEnd/>
          </a:ln>
        </p:spPr>
        <p:txBody>
          <a:bodyPr wrap="none" anchor="ctr"/>
          <a:lstStyle/>
          <a:p>
            <a:pPr eaLnBrk="0" hangingPunct="0"/>
            <a:endParaRPr lang="fr-FR" altLang="fr-FR"/>
          </a:p>
        </p:txBody>
      </p:sp>
      <p:sp>
        <p:nvSpPr>
          <p:cNvPr id="33794" name="Espace réservé du pied de page 7"/>
          <p:cNvSpPr>
            <a:spLocks noGrp="1"/>
          </p:cNvSpPr>
          <p:nvPr>
            <p:ph type="ftr" sz="quarter" idx="10"/>
          </p:nvPr>
        </p:nvSpPr>
        <p:spPr>
          <a:xfrm>
            <a:off x="1784350" y="6308725"/>
            <a:ext cx="8101013" cy="541338"/>
          </a:xfrm>
          <a:solidFill>
            <a:schemeClr val="bg1"/>
          </a:solidFill>
          <a:ln>
            <a:miter lim="800000"/>
            <a:headEnd/>
            <a:tailEnd/>
          </a:ln>
        </p:spPr>
        <p:txBody>
          <a:bodyPr/>
          <a:lstStyle/>
          <a:p>
            <a:pPr algn="l">
              <a:defRPr/>
            </a:pPr>
            <a:r>
              <a:rPr lang="fr-FR" altLang="fr-FR">
                <a:latin typeface="Arial" charset="0"/>
              </a:rPr>
              <a:t>"Générations et Cultures" Rapport d'Activité 2015				- 9</a:t>
            </a:r>
          </a:p>
        </p:txBody>
      </p:sp>
      <p:sp>
        <p:nvSpPr>
          <p:cNvPr id="33795" name="AutoShape 3"/>
          <p:cNvSpPr>
            <a:spLocks noChangeArrowheads="1"/>
          </p:cNvSpPr>
          <p:nvPr/>
        </p:nvSpPr>
        <p:spPr bwMode="auto">
          <a:xfrm>
            <a:off x="200025" y="333375"/>
            <a:ext cx="9540875" cy="5688013"/>
          </a:xfrm>
          <a:prstGeom prst="roundRect">
            <a:avLst>
              <a:gd name="adj" fmla="val 16667"/>
            </a:avLst>
          </a:prstGeom>
          <a:noFill/>
          <a:ln w="50800">
            <a:solidFill>
              <a:srgbClr val="982014"/>
            </a:solidFill>
            <a:round/>
            <a:headEnd/>
            <a:tailEnd/>
          </a:ln>
        </p:spPr>
        <p:txBody>
          <a:bodyPr wrap="none" anchor="ctr"/>
          <a:lstStyle/>
          <a:p>
            <a:pPr algn="ctr" eaLnBrk="0" hangingPunct="0"/>
            <a:endParaRPr lang="fr-FR" altLang="fr-FR"/>
          </a:p>
        </p:txBody>
      </p:sp>
      <p:pic>
        <p:nvPicPr>
          <p:cNvPr id="33796" name="Image 3" descr="E:\logos\plumes hd.png"/>
          <p:cNvPicPr>
            <a:picLocks noChangeAspect="1" noChangeArrowheads="1"/>
          </p:cNvPicPr>
          <p:nvPr/>
        </p:nvPicPr>
        <p:blipFill>
          <a:blip r:embed="rId3"/>
          <a:srcRect/>
          <a:stretch>
            <a:fillRect/>
          </a:stretch>
        </p:blipFill>
        <p:spPr bwMode="auto">
          <a:xfrm>
            <a:off x="992188" y="404813"/>
            <a:ext cx="504825" cy="431800"/>
          </a:xfrm>
          <a:prstGeom prst="rect">
            <a:avLst/>
          </a:prstGeom>
          <a:noFill/>
          <a:ln w="9525">
            <a:noFill/>
            <a:miter lim="800000"/>
            <a:headEnd/>
            <a:tailEnd/>
          </a:ln>
        </p:spPr>
      </p:pic>
      <p:sp>
        <p:nvSpPr>
          <p:cNvPr id="33797" name="Rectangle 2"/>
          <p:cNvSpPr>
            <a:spLocks noChangeArrowheads="1"/>
          </p:cNvSpPr>
          <p:nvPr/>
        </p:nvSpPr>
        <p:spPr bwMode="auto">
          <a:xfrm>
            <a:off x="1384300" y="476250"/>
            <a:ext cx="9906000" cy="400050"/>
          </a:xfrm>
          <a:prstGeom prst="rect">
            <a:avLst/>
          </a:prstGeom>
          <a:noFill/>
          <a:ln w="9525">
            <a:noFill/>
            <a:miter lim="800000"/>
            <a:headEnd/>
            <a:tailEnd/>
          </a:ln>
        </p:spPr>
        <p:txBody>
          <a:bodyPr>
            <a:spAutoFit/>
          </a:bodyPr>
          <a:lstStyle/>
          <a:p>
            <a:pPr algn="just" eaLnBrk="0" hangingPunct="0">
              <a:spcAft>
                <a:spcPts val="600"/>
              </a:spcAft>
            </a:pPr>
            <a:r>
              <a:rPr lang="fr-FR" altLang="fr-FR" sz="2000" b="1">
                <a:solidFill>
                  <a:srgbClr val="879A43"/>
                </a:solidFill>
                <a:ea typeface="SimSun" pitchFamily="2" charset="-122"/>
              </a:rPr>
              <a:t>L’intervention dans les foyers ARELI et ADOMA suite</a:t>
            </a:r>
            <a:endParaRPr lang="fr-FR" altLang="fr-FR" sz="1100">
              <a:ea typeface="SimSun" pitchFamily="2" charset="-122"/>
            </a:endParaRPr>
          </a:p>
        </p:txBody>
      </p:sp>
      <p:sp>
        <p:nvSpPr>
          <p:cNvPr id="33798" name="Rectangle 5"/>
          <p:cNvSpPr>
            <a:spLocks noChangeArrowheads="1"/>
          </p:cNvSpPr>
          <p:nvPr/>
        </p:nvSpPr>
        <p:spPr bwMode="auto">
          <a:xfrm>
            <a:off x="273050" y="1098550"/>
            <a:ext cx="6480175" cy="2647950"/>
          </a:xfrm>
          <a:prstGeom prst="rect">
            <a:avLst/>
          </a:prstGeom>
          <a:noFill/>
          <a:ln w="9525">
            <a:noFill/>
            <a:miter lim="800000"/>
            <a:headEnd/>
            <a:tailEnd/>
          </a:ln>
        </p:spPr>
        <p:txBody>
          <a:bodyPr>
            <a:spAutoFit/>
          </a:bodyPr>
          <a:lstStyle/>
          <a:p>
            <a:pPr marL="171450" indent="-171450" eaLnBrk="0" hangingPunct="0"/>
            <a:r>
              <a:rPr lang="fr-FR" sz="1200" b="1"/>
              <a:t>INNOVATIONS</a:t>
            </a:r>
          </a:p>
          <a:p>
            <a:pPr marL="171450" indent="-171450" eaLnBrk="0" hangingPunct="0"/>
            <a:r>
              <a:rPr lang="fr-FR" sz="1200"/>
              <a:t>    Une intervention spécifique au sein du Foyer ADOMA La Batellerie avec l’appui de 4 jeunes en service civique à Unis-cité, écoutant leurs histoires personnelles  et leurs expériences professionnelles   dans le cadre de  rencontres conviviales propices aux échanges, en leur proposant de les enregistrer dans le cadre d’un recueil de mémoire dont la forme de rendu sera définie à l’issue des recueils en fonction des éléments récoltés. 12 personnes très âgées sont ainsi visitées.</a:t>
            </a:r>
          </a:p>
          <a:p>
            <a:pPr marL="171450" indent="-171450" eaLnBrk="0" hangingPunct="0"/>
            <a:endParaRPr lang="fr-FR" sz="1200"/>
          </a:p>
          <a:p>
            <a:pPr marL="171450" indent="-171450" eaLnBrk="0" hangingPunct="0"/>
            <a:r>
              <a:rPr lang="fr-FR" sz="1200" b="1"/>
              <a:t>A la demande du bailleur, nous avons initié et nous accompagnons sur trois ans, la participation des résidents</a:t>
            </a:r>
            <a:r>
              <a:rPr lang="fr-FR" sz="1200"/>
              <a:t>, à la vie de 3 foyers ou résidences sociales d’ADOMA en s’appuyant sur les résidents nouvellement élus au Conseil de Concertation au sein de chaque foyer (élections d’avril à septembre 2015) et sur les responsable et agent de maintenance de chaque site, dans l’objectif de les rendre acteurs dans leur lieu de vie.</a:t>
            </a:r>
          </a:p>
          <a:p>
            <a:pPr marL="171450" indent="-171450" eaLnBrk="0" hangingPunct="0"/>
            <a:r>
              <a:rPr lang="fr-FR" sz="1200"/>
              <a:t>Trois foyers ont été ciblés : foyer La Batellerie à Dunkerque (démarrage octobre2015), foyer Mendès France à Ronchin (démarrage novembre 2015), foyer Constantin Floran à Roubaix (démarrage avril 2016).</a:t>
            </a:r>
          </a:p>
        </p:txBody>
      </p:sp>
      <p:sp>
        <p:nvSpPr>
          <p:cNvPr id="33799" name="Espace réservé du contenu 2"/>
          <p:cNvSpPr txBox="1">
            <a:spLocks/>
          </p:cNvSpPr>
          <p:nvPr/>
        </p:nvSpPr>
        <p:spPr bwMode="auto">
          <a:xfrm>
            <a:off x="1654175" y="4221163"/>
            <a:ext cx="5099050" cy="1511300"/>
          </a:xfrm>
          <a:prstGeom prst="rect">
            <a:avLst/>
          </a:prstGeom>
          <a:noFill/>
          <a:ln w="9525">
            <a:noFill/>
            <a:miter lim="800000"/>
            <a:headEnd/>
            <a:tailEnd/>
          </a:ln>
        </p:spPr>
        <p:txBody>
          <a:bodyPr/>
          <a:lstStyle/>
          <a:p>
            <a:pPr algn="just" eaLnBrk="0" hangingPunct="0">
              <a:spcBef>
                <a:spcPct val="20000"/>
              </a:spcBef>
            </a:pPr>
            <a:r>
              <a:rPr lang="fr-FR" sz="1200"/>
              <a:t> L’action s’organise autour de 3 axes :</a:t>
            </a:r>
          </a:p>
          <a:p>
            <a:pPr algn="just" eaLnBrk="0" hangingPunct="0">
              <a:spcBef>
                <a:spcPct val="20000"/>
              </a:spcBef>
            </a:pPr>
            <a:r>
              <a:rPr lang="fr-FR" sz="1200"/>
              <a:t>1 -  L’accompagnement des élus au conseil de concertation et des responsables de résidences à la concertation et à la gestion de projet ;</a:t>
            </a:r>
          </a:p>
          <a:p>
            <a:pPr algn="just" eaLnBrk="0" hangingPunct="0">
              <a:spcBef>
                <a:spcPct val="20000"/>
              </a:spcBef>
            </a:pPr>
            <a:r>
              <a:rPr lang="fr-FR" sz="1200"/>
              <a:t>2 - La sensibilisation et la mobilisation des résidents pour qu’ils deviennent acteurs    dans  leurs lieux de vie ;   </a:t>
            </a:r>
          </a:p>
          <a:p>
            <a:pPr algn="just" eaLnBrk="0" hangingPunct="0">
              <a:spcBef>
                <a:spcPct val="20000"/>
              </a:spcBef>
            </a:pPr>
            <a:r>
              <a:rPr lang="fr-FR" sz="1200"/>
              <a:t>3  - L’élaboration et la mise en œuvre de micro-projets co construits avec les résidents.</a:t>
            </a:r>
          </a:p>
        </p:txBody>
      </p:sp>
      <p:pic>
        <p:nvPicPr>
          <p:cNvPr id="33800" name="Picture 1" descr="C:\Users\Multimédia\Desktop\Photos Quentin\20151215_152422.jpg"/>
          <p:cNvPicPr>
            <a:picLocks noChangeAspect="1" noChangeArrowheads="1"/>
          </p:cNvPicPr>
          <p:nvPr/>
        </p:nvPicPr>
        <p:blipFill>
          <a:blip r:embed="rId4"/>
          <a:srcRect/>
          <a:stretch>
            <a:fillRect/>
          </a:stretch>
        </p:blipFill>
        <p:spPr bwMode="auto">
          <a:xfrm>
            <a:off x="7143750" y="1608138"/>
            <a:ext cx="1912938" cy="3189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8" name="AutoShape 10"/>
          <p:cNvSpPr>
            <a:spLocks noChangeArrowheads="1"/>
          </p:cNvSpPr>
          <p:nvPr/>
        </p:nvSpPr>
        <p:spPr bwMode="auto">
          <a:xfrm>
            <a:off x="6897688" y="908050"/>
            <a:ext cx="2087562" cy="4537075"/>
          </a:xfrm>
          <a:prstGeom prst="foldedCorner">
            <a:avLst>
              <a:gd name="adj" fmla="val 12500"/>
            </a:avLst>
          </a:prstGeom>
          <a:solidFill>
            <a:srgbClr val="FEF3A0"/>
          </a:solidFill>
          <a:ln w="9525">
            <a:solidFill>
              <a:schemeClr val="tx1"/>
            </a:solidFill>
            <a:round/>
            <a:headEnd/>
            <a:tailEnd/>
          </a:ln>
        </p:spPr>
        <p:txBody>
          <a:bodyPr wrap="none" anchor="ctr"/>
          <a:lstStyle/>
          <a:p>
            <a:pPr eaLnBrk="0" hangingPunct="0"/>
            <a:endParaRPr lang="fr-FR" altLang="fr-FR"/>
          </a:p>
        </p:txBody>
      </p:sp>
      <p:sp>
        <p:nvSpPr>
          <p:cNvPr id="37899" name="Espace réservé du pied de page 7"/>
          <p:cNvSpPr>
            <a:spLocks noGrp="1"/>
          </p:cNvSpPr>
          <p:nvPr>
            <p:ph type="ftr" sz="quarter" idx="10"/>
          </p:nvPr>
        </p:nvSpPr>
        <p:spPr>
          <a:xfrm>
            <a:off x="1784350" y="6308725"/>
            <a:ext cx="8101013" cy="541338"/>
          </a:xfrm>
          <a:solidFill>
            <a:schemeClr val="bg1"/>
          </a:solidFill>
          <a:ln>
            <a:miter lim="800000"/>
            <a:headEnd/>
            <a:tailEnd/>
          </a:ln>
        </p:spPr>
        <p:txBody>
          <a:bodyPr/>
          <a:lstStyle/>
          <a:p>
            <a:pPr algn="l">
              <a:defRPr/>
            </a:pPr>
            <a:r>
              <a:rPr lang="fr-FR" altLang="fr-FR">
                <a:latin typeface="Arial" charset="0"/>
              </a:rPr>
              <a:t>"Générations et Cultures" Rapport d'Activité 2015				- 10</a:t>
            </a:r>
          </a:p>
        </p:txBody>
      </p:sp>
      <p:sp>
        <p:nvSpPr>
          <p:cNvPr id="37900" name="AutoShape 3"/>
          <p:cNvSpPr>
            <a:spLocks noChangeArrowheads="1"/>
          </p:cNvSpPr>
          <p:nvPr/>
        </p:nvSpPr>
        <p:spPr bwMode="auto">
          <a:xfrm>
            <a:off x="200025" y="333375"/>
            <a:ext cx="9540875" cy="5688013"/>
          </a:xfrm>
          <a:prstGeom prst="roundRect">
            <a:avLst>
              <a:gd name="adj" fmla="val 16667"/>
            </a:avLst>
          </a:prstGeom>
          <a:noFill/>
          <a:ln w="50800">
            <a:solidFill>
              <a:srgbClr val="982014"/>
            </a:solidFill>
            <a:round/>
            <a:headEnd/>
            <a:tailEnd/>
          </a:ln>
        </p:spPr>
        <p:txBody>
          <a:bodyPr wrap="none" anchor="ctr"/>
          <a:lstStyle/>
          <a:p>
            <a:pPr algn="ctr" eaLnBrk="0" hangingPunct="0"/>
            <a:endParaRPr lang="fr-FR" altLang="fr-FR"/>
          </a:p>
        </p:txBody>
      </p:sp>
      <p:sp>
        <p:nvSpPr>
          <p:cNvPr id="5" name="Rectangle 4"/>
          <p:cNvSpPr>
            <a:spLocks noChangeArrowheads="1"/>
          </p:cNvSpPr>
          <p:nvPr/>
        </p:nvSpPr>
        <p:spPr bwMode="auto">
          <a:xfrm>
            <a:off x="488950" y="1196975"/>
            <a:ext cx="5765800" cy="3232150"/>
          </a:xfrm>
          <a:prstGeom prst="rect">
            <a:avLst/>
          </a:prstGeom>
          <a:noFill/>
          <a:ln w="9525">
            <a:noFill/>
            <a:miter lim="800000"/>
            <a:headEnd/>
            <a:tailEnd/>
          </a:ln>
        </p:spPr>
        <p:txBody>
          <a:bodyPr>
            <a:spAutoFit/>
          </a:bodyPr>
          <a:lstStyle/>
          <a:p>
            <a:pPr eaLnBrk="0" hangingPunct="0">
              <a:defRPr/>
            </a:pPr>
            <a:r>
              <a:rPr lang="fr-FR" altLang="fr-FR" sz="1200" b="1" dirty="0">
                <a:solidFill>
                  <a:srgbClr val="982014"/>
                </a:solidFill>
                <a:ea typeface="SimSun" pitchFamily="2" charset="-122"/>
                <a:cs typeface="+mn-cs"/>
              </a:rPr>
              <a:t>2015 était la dernière année de notre convention pluriannuelle avec la Ville de Roubaix.</a:t>
            </a:r>
          </a:p>
          <a:p>
            <a:pPr eaLnBrk="0" hangingPunct="0">
              <a:defRPr/>
            </a:pPr>
            <a:endParaRPr lang="fr-FR" altLang="fr-FR" sz="1200" b="1" dirty="0">
              <a:solidFill>
                <a:schemeClr val="accent6">
                  <a:lumMod val="50000"/>
                </a:schemeClr>
              </a:solidFill>
              <a:ea typeface="SimSun" pitchFamily="2" charset="-122"/>
              <a:cs typeface="+mn-cs"/>
            </a:endParaRPr>
          </a:p>
          <a:p>
            <a:pPr eaLnBrk="0" hangingPunct="0">
              <a:defRPr/>
            </a:pPr>
            <a:r>
              <a:rPr lang="fr-FR" altLang="fr-FR" sz="1200" b="1" dirty="0">
                <a:solidFill>
                  <a:schemeClr val="accent6">
                    <a:lumMod val="50000"/>
                  </a:schemeClr>
                </a:solidFill>
                <a:ea typeface="SimSun" pitchFamily="2" charset="-122"/>
                <a:cs typeface="+mn-cs"/>
              </a:rPr>
              <a:t>A partir des récits de vie recueillis à l’issue des 2 formations à la collecte de la mémoire de la diversité et du vivre ensemble à Roubaix, </a:t>
            </a:r>
            <a:endParaRPr lang="fr-FR" altLang="fr-FR" sz="1200" dirty="0">
              <a:solidFill>
                <a:schemeClr val="accent6">
                  <a:lumMod val="50000"/>
                </a:schemeClr>
              </a:solidFill>
              <a:ea typeface="SimSun" pitchFamily="2" charset="-122"/>
              <a:cs typeface="+mn-cs"/>
            </a:endParaRPr>
          </a:p>
          <a:p>
            <a:pPr algn="just" eaLnBrk="0" hangingPunct="0">
              <a:defRPr/>
            </a:pPr>
            <a:r>
              <a:rPr lang="fr-FR" altLang="fr-FR" sz="1200" dirty="0">
                <a:ea typeface="SimSun" pitchFamily="2" charset="-122"/>
                <a:cs typeface="+mn-cs"/>
              </a:rPr>
              <a:t>.nous avons confié à Nicolas Daquin du Camion, l’écriture d’une chanson sur le thème des « femmes du monde ».</a:t>
            </a:r>
          </a:p>
          <a:p>
            <a:pPr algn="just" eaLnBrk="0" hangingPunct="0">
              <a:defRPr/>
            </a:pPr>
            <a:r>
              <a:rPr lang="fr-FR" altLang="fr-FR" sz="1200" dirty="0">
                <a:ea typeface="SimSun" pitchFamily="2" charset="-122"/>
                <a:cs typeface="+mn-cs"/>
              </a:rPr>
              <a:t>Cette chanson a été intégrée dans la programmation de l’association DA-MAS et a été chantée le 2 mai au théâtre Pierre de Roubaix par 6 membres du CRIC et des membres de Générations et Cultures. Elle a été mise en ligne sur notre site et celui de La Fabrique.</a:t>
            </a:r>
          </a:p>
          <a:p>
            <a:pPr algn="just" eaLnBrk="0" hangingPunct="0">
              <a:defRPr/>
            </a:pPr>
            <a:endParaRPr lang="fr-FR" altLang="fr-FR" sz="1200" dirty="0">
              <a:ea typeface="SimSun" pitchFamily="2" charset="-122"/>
              <a:cs typeface="+mn-cs"/>
            </a:endParaRPr>
          </a:p>
          <a:p>
            <a:pPr algn="just" eaLnBrk="0" hangingPunct="0">
              <a:defRPr/>
            </a:pPr>
            <a:endParaRPr lang="fr-FR" altLang="fr-FR" sz="1200" dirty="0">
              <a:ea typeface="SimSun" pitchFamily="2" charset="-122"/>
              <a:cs typeface="+mn-cs"/>
            </a:endParaRPr>
          </a:p>
          <a:p>
            <a:pPr algn="just" eaLnBrk="0" hangingPunct="0">
              <a:defRPr/>
            </a:pPr>
            <a:r>
              <a:rPr lang="fr-FR" altLang="fr-FR" sz="1200" dirty="0">
                <a:ea typeface="SimSun" pitchFamily="2" charset="-122"/>
                <a:cs typeface="+mn-cs"/>
              </a:rPr>
              <a:t>Nous avons présenté les résultats de notre enquête sur les langues parlées à Roubaix lors de la journée de l’Interculturalité le 7 mars : 31 associations rencontrées, identification des langues parlées par leurs adhérents , dénombrement de ceux-ci et repérage de leurs savoirs et savoir faire, pouvant être mis à disposition des Roubaisiens.</a:t>
            </a:r>
          </a:p>
          <a:p>
            <a:pPr algn="just" eaLnBrk="0" hangingPunct="0">
              <a:defRPr/>
            </a:pPr>
            <a:r>
              <a:rPr lang="fr-FR" altLang="fr-FR" sz="1200" dirty="0">
                <a:ea typeface="SimSun" pitchFamily="2" charset="-122"/>
                <a:cs typeface="+mn-cs"/>
              </a:rPr>
              <a:t>L’action se poursuit avec la réalisation d’un répertoire , outil de valorisation des langues pratiquées à Roubaix qui sera finalisé en 2016.</a:t>
            </a:r>
            <a:endParaRPr lang="fr-FR" altLang="fr-FR" sz="1100" dirty="0">
              <a:cs typeface="+mn-cs"/>
            </a:endParaRPr>
          </a:p>
        </p:txBody>
      </p:sp>
      <p:graphicFrame>
        <p:nvGraphicFramePr>
          <p:cNvPr id="37897" name="Object 9"/>
          <p:cNvGraphicFramePr>
            <a:graphicFrameLocks noChangeAspect="1"/>
          </p:cNvGraphicFramePr>
          <p:nvPr/>
        </p:nvGraphicFramePr>
        <p:xfrm>
          <a:off x="2720975" y="4581525"/>
          <a:ext cx="1651000" cy="1141413"/>
        </p:xfrm>
        <a:graphic>
          <a:graphicData uri="http://schemas.openxmlformats.org/presentationml/2006/ole">
            <mc:AlternateContent xmlns:mc="http://schemas.openxmlformats.org/markup-compatibility/2006">
              <mc:Choice xmlns:v="urn:schemas-microsoft-com:vml" Requires="v">
                <p:oleObj spid="_x0000_s37901" name="Document" r:id="rId4" imgW="2020320" imgH="1508400" progId="Word.Document.8">
                  <p:embed/>
                </p:oleObj>
              </mc:Choice>
              <mc:Fallback>
                <p:oleObj name="Document" r:id="rId4" imgW="2020320" imgH="1508400" progId="Word.Document.8">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0975" y="4581525"/>
                        <a:ext cx="1651000" cy="1141413"/>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7902" name="Rectangle 10"/>
          <p:cNvSpPr>
            <a:spLocks noChangeArrowheads="1"/>
          </p:cNvSpPr>
          <p:nvPr/>
        </p:nvSpPr>
        <p:spPr bwMode="auto">
          <a:xfrm>
            <a:off x="6969125" y="858838"/>
            <a:ext cx="2016125" cy="4586287"/>
          </a:xfrm>
          <a:prstGeom prst="rect">
            <a:avLst/>
          </a:prstGeom>
          <a:noFill/>
          <a:ln w="9525">
            <a:noFill/>
            <a:miter lim="800000"/>
            <a:headEnd/>
            <a:tailEnd/>
          </a:ln>
        </p:spPr>
        <p:txBody>
          <a:bodyPr>
            <a:spAutoFit/>
          </a:bodyPr>
          <a:lstStyle/>
          <a:p>
            <a:pPr eaLnBrk="0" hangingPunct="0"/>
            <a:r>
              <a:rPr lang="fr-FR" b="1">
                <a:latin typeface="Calibri" pitchFamily="34" charset="0"/>
                <a:ea typeface="MS Mincho" pitchFamily="49" charset="-128"/>
                <a:cs typeface="Times New Roman" pitchFamily="18" charset="0"/>
              </a:rPr>
              <a:t> </a:t>
            </a:r>
            <a:r>
              <a:rPr lang="fr-FR" sz="1200" u="sng">
                <a:ea typeface="MS Mincho" pitchFamily="49" charset="-128"/>
                <a:cs typeface="Times New Roman" pitchFamily="18" charset="0"/>
              </a:rPr>
              <a:t>Les femmes du monde (extrait)</a:t>
            </a:r>
            <a:endParaRPr lang="fr-FR" sz="1200">
              <a:ea typeface="MS Mincho" pitchFamily="49" charset="-128"/>
              <a:cs typeface="Times New Roman" pitchFamily="18" charset="0"/>
            </a:endParaRPr>
          </a:p>
          <a:p>
            <a:pPr eaLnBrk="0" hangingPunct="0"/>
            <a:r>
              <a:rPr lang="fr-FR" sz="1200" b="1">
                <a:ea typeface="MS Mincho" pitchFamily="49" charset="-128"/>
                <a:cs typeface="Times New Roman" pitchFamily="18" charset="0"/>
              </a:rPr>
              <a:t> </a:t>
            </a:r>
            <a:r>
              <a:rPr lang="fr-FR" sz="1200">
                <a:ea typeface="MS Mincho" pitchFamily="49" charset="-128"/>
                <a:cs typeface="Times New Roman" pitchFamily="18" charset="0"/>
              </a:rPr>
              <a:t/>
            </a:r>
            <a:br>
              <a:rPr lang="fr-FR" sz="1200">
                <a:ea typeface="MS Mincho" pitchFamily="49" charset="-128"/>
                <a:cs typeface="Times New Roman" pitchFamily="18" charset="0"/>
              </a:rPr>
            </a:br>
            <a:r>
              <a:rPr lang="fr-FR" sz="1200">
                <a:ea typeface="MS Mincho" pitchFamily="49" charset="-128"/>
                <a:cs typeface="Times New Roman" pitchFamily="18" charset="0"/>
              </a:rPr>
              <a:t>Avec larmes et bagages</a:t>
            </a:r>
          </a:p>
          <a:p>
            <a:pPr eaLnBrk="0" hangingPunct="0"/>
            <a:r>
              <a:rPr lang="fr-FR" sz="1200">
                <a:ea typeface="MS Mincho" pitchFamily="49" charset="-128"/>
                <a:cs typeface="Times New Roman" pitchFamily="18" charset="0"/>
              </a:rPr>
              <a:t>J’ai fait un long voyage</a:t>
            </a:r>
          </a:p>
          <a:p>
            <a:pPr eaLnBrk="0" hangingPunct="0"/>
            <a:r>
              <a:rPr lang="fr-FR" sz="1200">
                <a:ea typeface="MS Mincho" pitchFamily="49" charset="-128"/>
                <a:cs typeface="Times New Roman" pitchFamily="18" charset="0"/>
              </a:rPr>
              <a:t>En avion en auto</a:t>
            </a:r>
          </a:p>
          <a:p>
            <a:pPr eaLnBrk="0" hangingPunct="0"/>
            <a:r>
              <a:rPr lang="fr-FR" sz="1200">
                <a:ea typeface="MS Mincho" pitchFamily="49" charset="-128"/>
                <a:cs typeface="Times New Roman" pitchFamily="18" charset="0"/>
              </a:rPr>
              <a:t>Traverser les déserts</a:t>
            </a:r>
          </a:p>
          <a:p>
            <a:pPr eaLnBrk="0" hangingPunct="0"/>
            <a:r>
              <a:rPr lang="fr-FR" sz="1200">
                <a:ea typeface="MS Mincho" pitchFamily="49" charset="-128"/>
                <a:cs typeface="Times New Roman" pitchFamily="18" charset="0"/>
              </a:rPr>
              <a:t>Les montagnes et la mer.</a:t>
            </a:r>
          </a:p>
          <a:p>
            <a:pPr eaLnBrk="0" hangingPunct="0"/>
            <a:r>
              <a:rPr lang="fr-FR" sz="1200">
                <a:ea typeface="MS Mincho" pitchFamily="49" charset="-128"/>
                <a:cs typeface="Times New Roman" pitchFamily="18" charset="0"/>
              </a:rPr>
              <a:t>Bringu’balée par les flots</a:t>
            </a:r>
          </a:p>
          <a:p>
            <a:pPr eaLnBrk="0" hangingPunct="0"/>
            <a:r>
              <a:rPr lang="fr-FR" sz="1200">
                <a:ea typeface="MS Mincho" pitchFamily="49" charset="-128"/>
                <a:cs typeface="Times New Roman" pitchFamily="18" charset="0"/>
              </a:rPr>
              <a:t>Dans des villes noircies</a:t>
            </a:r>
          </a:p>
          <a:p>
            <a:pPr eaLnBrk="0" hangingPunct="0"/>
            <a:r>
              <a:rPr lang="fr-FR" sz="1200">
                <a:ea typeface="MS Mincho" pitchFamily="49" charset="-128"/>
                <a:cs typeface="Times New Roman" pitchFamily="18" charset="0"/>
              </a:rPr>
              <a:t>Mes racines meurtries</a:t>
            </a:r>
          </a:p>
          <a:p>
            <a:pPr eaLnBrk="0" hangingPunct="0"/>
            <a:r>
              <a:rPr lang="fr-FR" sz="1200">
                <a:ea typeface="MS Mincho" pitchFamily="49" charset="-128"/>
                <a:cs typeface="Times New Roman" pitchFamily="18" charset="0"/>
              </a:rPr>
              <a:t>Nourrissent mes sanglots.</a:t>
            </a:r>
          </a:p>
          <a:p>
            <a:pPr eaLnBrk="0" hangingPunct="0"/>
            <a:r>
              <a:rPr lang="fr-FR" sz="1200" b="1" i="1">
                <a:ea typeface="MS Mincho" pitchFamily="49" charset="-128"/>
                <a:cs typeface="Times New Roman" pitchFamily="18" charset="0"/>
              </a:rPr>
              <a:t> </a:t>
            </a:r>
            <a:endParaRPr lang="fr-FR" sz="1200">
              <a:ea typeface="MS Mincho" pitchFamily="49" charset="-128"/>
              <a:cs typeface="Times New Roman" pitchFamily="18" charset="0"/>
            </a:endParaRPr>
          </a:p>
          <a:p>
            <a:pPr eaLnBrk="0" hangingPunct="0"/>
            <a:r>
              <a:rPr lang="fr-FR" sz="1200" b="1" i="1" u="sng">
                <a:ea typeface="MS Mincho" pitchFamily="49" charset="-128"/>
                <a:cs typeface="Times New Roman" pitchFamily="18" charset="0"/>
              </a:rPr>
              <a:t>Refrain</a:t>
            </a:r>
            <a:endParaRPr lang="fr-FR" sz="1200">
              <a:ea typeface="MS Mincho" pitchFamily="49" charset="-128"/>
              <a:cs typeface="Times New Roman" pitchFamily="18" charset="0"/>
            </a:endParaRPr>
          </a:p>
          <a:p>
            <a:pPr eaLnBrk="0" hangingPunct="0"/>
            <a:r>
              <a:rPr lang="fr-FR" sz="1200" b="1" i="1">
                <a:ea typeface="MS Mincho" pitchFamily="49" charset="-128"/>
                <a:cs typeface="Times New Roman" pitchFamily="18" charset="0"/>
              </a:rPr>
              <a:t>Je m’appelle Fatima</a:t>
            </a:r>
            <a:endParaRPr lang="fr-FR" sz="1200">
              <a:ea typeface="MS Mincho" pitchFamily="49" charset="-128"/>
              <a:cs typeface="Times New Roman" pitchFamily="18" charset="0"/>
            </a:endParaRPr>
          </a:p>
          <a:p>
            <a:pPr eaLnBrk="0" hangingPunct="0"/>
            <a:r>
              <a:rPr lang="fr-FR" sz="1200" b="1" i="1">
                <a:ea typeface="MS Mincho" pitchFamily="49" charset="-128"/>
                <a:cs typeface="Times New Roman" pitchFamily="18" charset="0"/>
              </a:rPr>
              <a:t>Johanna, Francesca</a:t>
            </a:r>
            <a:endParaRPr lang="fr-FR" sz="1200">
              <a:ea typeface="MS Mincho" pitchFamily="49" charset="-128"/>
              <a:cs typeface="Times New Roman" pitchFamily="18" charset="0"/>
            </a:endParaRPr>
          </a:p>
          <a:p>
            <a:pPr eaLnBrk="0" hangingPunct="0"/>
            <a:r>
              <a:rPr lang="fr-FR" sz="1200" b="1" i="1">
                <a:ea typeface="MS Mincho" pitchFamily="49" charset="-128"/>
                <a:cs typeface="Times New Roman" pitchFamily="18" charset="0"/>
              </a:rPr>
              <a:t>Marie-Claude ou Sylvie</a:t>
            </a:r>
            <a:endParaRPr lang="fr-FR" sz="1200">
              <a:ea typeface="MS Mincho" pitchFamily="49" charset="-128"/>
              <a:cs typeface="Times New Roman" pitchFamily="18" charset="0"/>
            </a:endParaRPr>
          </a:p>
          <a:p>
            <a:pPr eaLnBrk="0" hangingPunct="0"/>
            <a:r>
              <a:rPr lang="fr-FR" sz="1200" b="1" i="1">
                <a:ea typeface="MS Mincho" pitchFamily="49" charset="-128"/>
                <a:cs typeface="Times New Roman" pitchFamily="18" charset="0"/>
              </a:rPr>
              <a:t>Humiliée, exploitée</a:t>
            </a:r>
            <a:endParaRPr lang="fr-FR" sz="1200">
              <a:ea typeface="MS Mincho" pitchFamily="49" charset="-128"/>
              <a:cs typeface="Times New Roman" pitchFamily="18" charset="0"/>
            </a:endParaRPr>
          </a:p>
          <a:p>
            <a:pPr eaLnBrk="0" hangingPunct="0"/>
            <a:r>
              <a:rPr lang="fr-FR" sz="1200" b="1" i="1">
                <a:ea typeface="MS Mincho" pitchFamily="49" charset="-128"/>
                <a:cs typeface="Times New Roman" pitchFamily="18" charset="0"/>
              </a:rPr>
              <a:t>Corvéables à souhait</a:t>
            </a:r>
            <a:endParaRPr lang="fr-FR" sz="1200">
              <a:ea typeface="MS Mincho" pitchFamily="49" charset="-128"/>
              <a:cs typeface="Times New Roman" pitchFamily="18" charset="0"/>
            </a:endParaRPr>
          </a:p>
          <a:p>
            <a:pPr eaLnBrk="0" hangingPunct="0"/>
            <a:r>
              <a:rPr lang="fr-FR" sz="1200" b="1" i="1">
                <a:ea typeface="MS Mincho" pitchFamily="49" charset="-128"/>
                <a:cs typeface="Times New Roman" pitchFamily="18" charset="0"/>
              </a:rPr>
              <a:t>J’vous ai donné ma vie</a:t>
            </a:r>
            <a:endParaRPr lang="fr-FR" sz="1200">
              <a:ea typeface="MS Mincho" pitchFamily="49" charset="-128"/>
              <a:cs typeface="Times New Roman" pitchFamily="18" charset="0"/>
            </a:endParaRPr>
          </a:p>
          <a:p>
            <a:pPr eaLnBrk="0" hangingPunct="0"/>
            <a:r>
              <a:rPr lang="fr-FR" sz="1200" b="1" i="1">
                <a:ea typeface="MS Mincho" pitchFamily="49" charset="-128"/>
                <a:cs typeface="Times New Roman" pitchFamily="18" charset="0"/>
              </a:rPr>
              <a:t> </a:t>
            </a:r>
            <a:endParaRPr lang="fr-FR" sz="1200">
              <a:ea typeface="MS Mincho" pitchFamily="49" charset="-128"/>
              <a:cs typeface="Times New Roman" pitchFamily="18" charset="0"/>
            </a:endParaRPr>
          </a:p>
          <a:p>
            <a:pPr eaLnBrk="0" hangingPunct="0"/>
            <a:r>
              <a:rPr lang="fr-FR" sz="1200" b="1" i="1">
                <a:ea typeface="MS Mincho" pitchFamily="49" charset="-128"/>
                <a:cs typeface="Times New Roman" pitchFamily="18" charset="0"/>
              </a:rPr>
              <a:t>J’ai fait pousser des fleurs</a:t>
            </a:r>
            <a:endParaRPr lang="fr-FR" sz="1200">
              <a:ea typeface="MS Mincho" pitchFamily="49" charset="-128"/>
              <a:cs typeface="Times New Roman" pitchFamily="18" charset="0"/>
            </a:endParaRPr>
          </a:p>
          <a:p>
            <a:pPr eaLnBrk="0" hangingPunct="0"/>
            <a:r>
              <a:rPr lang="fr-FR" sz="1200" b="1" i="1">
                <a:ea typeface="MS Mincho" pitchFamily="49" charset="-128"/>
                <a:cs typeface="Times New Roman" pitchFamily="18" charset="0"/>
              </a:rPr>
              <a:t>De toutes les couleurs</a:t>
            </a:r>
            <a:endParaRPr lang="fr-FR" sz="1200">
              <a:ea typeface="MS Mincho" pitchFamily="49" charset="-128"/>
              <a:cs typeface="Times New Roman" pitchFamily="18" charset="0"/>
            </a:endParaRPr>
          </a:p>
          <a:p>
            <a:pPr eaLnBrk="0" hangingPunct="0"/>
            <a:r>
              <a:rPr lang="fr-FR" sz="1200" b="1" i="1">
                <a:ea typeface="MS Mincho" pitchFamily="49" charset="-128"/>
                <a:cs typeface="Times New Roman" pitchFamily="18" charset="0"/>
              </a:rPr>
              <a:t>Unit tous les pays.</a:t>
            </a:r>
          </a:p>
          <a:p>
            <a:pPr eaLnBrk="0" hangingPunct="0"/>
            <a:r>
              <a:rPr lang="fr-FR" sz="1600" b="1" i="1">
                <a:ea typeface="MS Mincho" pitchFamily="49" charset="-128"/>
                <a:cs typeface="Times New Roman" pitchFamily="18" charset="0"/>
              </a:rPr>
              <a:t>…</a:t>
            </a:r>
            <a:endParaRPr lang="fr-FR" sz="1600">
              <a:ea typeface="MS Mincho" pitchFamily="49" charset="-128"/>
              <a:cs typeface="Times New Roman" pitchFamily="18" charset="0"/>
            </a:endParaRPr>
          </a:p>
        </p:txBody>
      </p:sp>
      <p:pic>
        <p:nvPicPr>
          <p:cNvPr id="37903" name="Image 11" descr="E:\logos\plumes hd.png"/>
          <p:cNvPicPr>
            <a:picLocks noChangeAspect="1" noChangeArrowheads="1"/>
          </p:cNvPicPr>
          <p:nvPr/>
        </p:nvPicPr>
        <p:blipFill>
          <a:blip r:embed="rId6"/>
          <a:srcRect/>
          <a:stretch>
            <a:fillRect/>
          </a:stretch>
        </p:blipFill>
        <p:spPr bwMode="auto">
          <a:xfrm>
            <a:off x="992188" y="404813"/>
            <a:ext cx="504825" cy="431800"/>
          </a:xfrm>
          <a:prstGeom prst="rect">
            <a:avLst/>
          </a:prstGeom>
          <a:noFill/>
          <a:ln w="9525">
            <a:noFill/>
            <a:miter lim="800000"/>
            <a:headEnd/>
            <a:tailEnd/>
          </a:ln>
        </p:spPr>
      </p:pic>
      <p:sp>
        <p:nvSpPr>
          <p:cNvPr id="37904" name="Rectangle 2"/>
          <p:cNvSpPr>
            <a:spLocks noChangeArrowheads="1"/>
          </p:cNvSpPr>
          <p:nvPr/>
        </p:nvSpPr>
        <p:spPr bwMode="auto">
          <a:xfrm>
            <a:off x="1384300" y="476250"/>
            <a:ext cx="9906000" cy="400050"/>
          </a:xfrm>
          <a:prstGeom prst="rect">
            <a:avLst/>
          </a:prstGeom>
          <a:noFill/>
          <a:ln w="9525">
            <a:noFill/>
            <a:miter lim="800000"/>
            <a:headEnd/>
            <a:tailEnd/>
          </a:ln>
        </p:spPr>
        <p:txBody>
          <a:bodyPr>
            <a:spAutoFit/>
          </a:bodyPr>
          <a:lstStyle/>
          <a:p>
            <a:pPr algn="just" eaLnBrk="0" hangingPunct="0">
              <a:spcAft>
                <a:spcPts val="600"/>
              </a:spcAft>
            </a:pPr>
            <a:r>
              <a:rPr lang="fr-FR" altLang="fr-FR" sz="2000" b="1">
                <a:solidFill>
                  <a:srgbClr val="879A43"/>
                </a:solidFill>
                <a:ea typeface="SimSun" pitchFamily="2" charset="-122"/>
              </a:rPr>
              <a:t>Convention pluriannuelle d’objectifs à Roubaix</a:t>
            </a:r>
            <a:endParaRPr lang="fr-FR" altLang="fr-FR" sz="1100">
              <a:ea typeface="SimSun" pitchFamily="2"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Espace réservé du pied de page 7"/>
          <p:cNvSpPr>
            <a:spLocks noGrp="1"/>
          </p:cNvSpPr>
          <p:nvPr>
            <p:ph type="ftr" sz="quarter" idx="10"/>
          </p:nvPr>
        </p:nvSpPr>
        <p:spPr>
          <a:xfrm>
            <a:off x="1784350" y="6308725"/>
            <a:ext cx="8101013" cy="541338"/>
          </a:xfrm>
          <a:solidFill>
            <a:schemeClr val="bg1"/>
          </a:solidFill>
          <a:ln>
            <a:miter lim="800000"/>
            <a:headEnd/>
            <a:tailEnd/>
          </a:ln>
        </p:spPr>
        <p:txBody>
          <a:bodyPr/>
          <a:lstStyle/>
          <a:p>
            <a:pPr algn="l">
              <a:defRPr/>
            </a:pPr>
            <a:r>
              <a:rPr lang="fr-FR" altLang="fr-FR">
                <a:latin typeface="Arial" charset="0"/>
              </a:rPr>
              <a:t>"Générations et Cultures" Rapport d'Activité 2015				- 11</a:t>
            </a:r>
          </a:p>
        </p:txBody>
      </p:sp>
      <p:sp>
        <p:nvSpPr>
          <p:cNvPr id="39938" name="AutoShape 3"/>
          <p:cNvSpPr>
            <a:spLocks noChangeArrowheads="1"/>
          </p:cNvSpPr>
          <p:nvPr/>
        </p:nvSpPr>
        <p:spPr bwMode="auto">
          <a:xfrm>
            <a:off x="200025" y="333375"/>
            <a:ext cx="9540875" cy="5688013"/>
          </a:xfrm>
          <a:prstGeom prst="roundRect">
            <a:avLst>
              <a:gd name="adj" fmla="val 16667"/>
            </a:avLst>
          </a:prstGeom>
          <a:noFill/>
          <a:ln w="50800">
            <a:solidFill>
              <a:srgbClr val="982014"/>
            </a:solidFill>
            <a:round/>
            <a:headEnd/>
            <a:tailEnd/>
          </a:ln>
        </p:spPr>
        <p:txBody>
          <a:bodyPr wrap="none" anchor="ctr"/>
          <a:lstStyle/>
          <a:p>
            <a:pPr algn="ctr" eaLnBrk="0" hangingPunct="0"/>
            <a:endParaRPr lang="fr-FR" altLang="fr-FR"/>
          </a:p>
        </p:txBody>
      </p:sp>
      <p:sp>
        <p:nvSpPr>
          <p:cNvPr id="39939" name="Rectangle 3"/>
          <p:cNvSpPr>
            <a:spLocks noChangeArrowheads="1"/>
          </p:cNvSpPr>
          <p:nvPr/>
        </p:nvSpPr>
        <p:spPr bwMode="auto">
          <a:xfrm>
            <a:off x="704850" y="476250"/>
            <a:ext cx="3384550" cy="857250"/>
          </a:xfrm>
          <a:prstGeom prst="rect">
            <a:avLst/>
          </a:prstGeom>
          <a:noFill/>
          <a:ln w="9525">
            <a:noFill/>
            <a:miter lim="800000"/>
            <a:headEnd/>
            <a:tailEnd/>
          </a:ln>
        </p:spPr>
        <p:txBody>
          <a:bodyPr>
            <a:spAutoFit/>
          </a:bodyPr>
          <a:lstStyle/>
          <a:p>
            <a:pPr eaLnBrk="0" hangingPunct="0">
              <a:spcAft>
                <a:spcPts val="1000"/>
              </a:spcAft>
            </a:pPr>
            <a:endParaRPr lang="fr-FR" altLang="fr-FR" sz="1100">
              <a:ea typeface="SimSun" pitchFamily="2" charset="-122"/>
            </a:endParaRPr>
          </a:p>
          <a:p>
            <a:pPr eaLnBrk="0" hangingPunct="0">
              <a:spcAft>
                <a:spcPts val="1000"/>
              </a:spcAft>
            </a:pPr>
            <a:r>
              <a:rPr lang="fr-FR" altLang="fr-FR" sz="1100" b="1">
                <a:solidFill>
                  <a:srgbClr val="982014"/>
                </a:solidFill>
                <a:ea typeface="SimSun" pitchFamily="2" charset="-122"/>
              </a:rPr>
              <a:t>Notre Conseil d'Administration :</a:t>
            </a:r>
          </a:p>
          <a:p>
            <a:pPr eaLnBrk="0" hangingPunct="0">
              <a:spcAft>
                <a:spcPts val="1000"/>
              </a:spcAft>
            </a:pPr>
            <a:endParaRPr lang="fr-FR" altLang="fr-FR" sz="1100" b="1">
              <a:ea typeface="SimSun" pitchFamily="2" charset="-122"/>
            </a:endParaRPr>
          </a:p>
        </p:txBody>
      </p:sp>
      <p:sp>
        <p:nvSpPr>
          <p:cNvPr id="39940" name="Rectangle 3"/>
          <p:cNvSpPr>
            <a:spLocks noChangeArrowheads="1"/>
          </p:cNvSpPr>
          <p:nvPr/>
        </p:nvSpPr>
        <p:spPr bwMode="auto">
          <a:xfrm>
            <a:off x="5673725" y="836613"/>
            <a:ext cx="3095625" cy="4394200"/>
          </a:xfrm>
          <a:prstGeom prst="rect">
            <a:avLst/>
          </a:prstGeom>
          <a:noFill/>
          <a:ln w="9525">
            <a:noFill/>
            <a:miter lim="800000"/>
            <a:headEnd/>
            <a:tailEnd/>
          </a:ln>
        </p:spPr>
        <p:txBody>
          <a:bodyPr>
            <a:spAutoFit/>
          </a:bodyPr>
          <a:lstStyle/>
          <a:p>
            <a:pPr marL="3175" lvl="2" eaLnBrk="0" hangingPunct="0">
              <a:spcAft>
                <a:spcPts val="1000"/>
              </a:spcAft>
            </a:pPr>
            <a:r>
              <a:rPr lang="fr-FR" altLang="fr-FR" sz="1100" b="1">
                <a:solidFill>
                  <a:srgbClr val="982014"/>
                </a:solidFill>
                <a:ea typeface="SimSun" pitchFamily="2" charset="-122"/>
              </a:rPr>
              <a:t>Ils nous ont soutenus en 2015</a:t>
            </a:r>
            <a:endParaRPr lang="fr-FR" altLang="fr-FR" sz="1100" b="1">
              <a:ea typeface="SimSun" pitchFamily="2" charset="-122"/>
            </a:endParaRPr>
          </a:p>
          <a:p>
            <a:pPr marL="3175" eaLnBrk="0" hangingPunct="0">
              <a:spcAft>
                <a:spcPts val="1000"/>
              </a:spcAft>
            </a:pPr>
            <a:r>
              <a:rPr lang="fr-FR" altLang="fr-FR" sz="1100" b="1">
                <a:solidFill>
                  <a:srgbClr val="5E6C2F"/>
                </a:solidFill>
                <a:ea typeface="SimSun" pitchFamily="2" charset="-122"/>
              </a:rPr>
              <a:t>ETAT </a:t>
            </a:r>
          </a:p>
          <a:p>
            <a:pPr marL="3175" eaLnBrk="0" hangingPunct="0">
              <a:spcAft>
                <a:spcPts val="1000"/>
              </a:spcAft>
            </a:pPr>
            <a:r>
              <a:rPr lang="fr-FR" altLang="fr-FR" sz="1100" b="1">
                <a:solidFill>
                  <a:srgbClr val="5E6C2F"/>
                </a:solidFill>
                <a:ea typeface="SimSun" pitchFamily="2" charset="-122"/>
              </a:rPr>
              <a:t>Conseil régional Nord Pas de Calais</a:t>
            </a:r>
          </a:p>
          <a:p>
            <a:pPr marL="3175" eaLnBrk="0" hangingPunct="0">
              <a:spcAft>
                <a:spcPts val="1000"/>
              </a:spcAft>
            </a:pPr>
            <a:r>
              <a:rPr lang="fr-FR" altLang="fr-FR" sz="1100" b="1">
                <a:solidFill>
                  <a:srgbClr val="5E6C2F"/>
                </a:solidFill>
                <a:ea typeface="SimSun" pitchFamily="2" charset="-122"/>
              </a:rPr>
              <a:t>Conseil départemental  du Nord</a:t>
            </a:r>
          </a:p>
          <a:p>
            <a:pPr marL="3175" eaLnBrk="0" hangingPunct="0">
              <a:spcAft>
                <a:spcPts val="1000"/>
              </a:spcAft>
            </a:pPr>
            <a:r>
              <a:rPr lang="fr-FR" altLang="fr-FR" sz="1100" b="1">
                <a:solidFill>
                  <a:srgbClr val="5E6C2F"/>
                </a:solidFill>
                <a:ea typeface="SimSun" pitchFamily="2" charset="-122"/>
              </a:rPr>
              <a:t>Conseil départemental du Pas de Calais</a:t>
            </a:r>
          </a:p>
          <a:p>
            <a:pPr marL="3175" eaLnBrk="0" hangingPunct="0">
              <a:spcAft>
                <a:spcPts val="1000"/>
              </a:spcAft>
            </a:pPr>
            <a:r>
              <a:rPr lang="fr-FR" altLang="fr-FR" sz="1100" b="1">
                <a:solidFill>
                  <a:srgbClr val="5E6C2F"/>
                </a:solidFill>
                <a:ea typeface="SimSun" pitchFamily="2" charset="-122"/>
              </a:rPr>
              <a:t>Métropole Européenne de Lille</a:t>
            </a:r>
          </a:p>
          <a:p>
            <a:pPr marL="3175" eaLnBrk="0" hangingPunct="0">
              <a:spcAft>
                <a:spcPts val="1000"/>
              </a:spcAft>
            </a:pPr>
            <a:r>
              <a:rPr lang="fr-FR" altLang="fr-FR" sz="1100" b="1">
                <a:solidFill>
                  <a:srgbClr val="5E6C2F"/>
                </a:solidFill>
                <a:ea typeface="SimSun" pitchFamily="2" charset="-122"/>
              </a:rPr>
              <a:t>CARSAT</a:t>
            </a:r>
          </a:p>
          <a:p>
            <a:pPr marL="3175" eaLnBrk="0" hangingPunct="0">
              <a:spcAft>
                <a:spcPts val="1000"/>
              </a:spcAft>
            </a:pPr>
            <a:r>
              <a:rPr lang="fr-FR" altLang="fr-FR" sz="1100" b="1">
                <a:solidFill>
                  <a:srgbClr val="5E6C2F"/>
                </a:solidFill>
                <a:ea typeface="SimSun" pitchFamily="2" charset="-122"/>
              </a:rPr>
              <a:t>Ville de Roubaix</a:t>
            </a:r>
          </a:p>
          <a:p>
            <a:pPr marL="3175" eaLnBrk="0" hangingPunct="0">
              <a:spcAft>
                <a:spcPts val="1000"/>
              </a:spcAft>
            </a:pPr>
            <a:r>
              <a:rPr lang="fr-FR" altLang="fr-FR" sz="1100" b="1">
                <a:solidFill>
                  <a:srgbClr val="5E6C2F"/>
                </a:solidFill>
                <a:ea typeface="SimSun" pitchFamily="2" charset="-122"/>
              </a:rPr>
              <a:t>Maisons et Cités</a:t>
            </a:r>
          </a:p>
          <a:p>
            <a:pPr marL="3175" eaLnBrk="0" hangingPunct="0">
              <a:spcAft>
                <a:spcPts val="1000"/>
              </a:spcAft>
            </a:pPr>
            <a:r>
              <a:rPr lang="fr-FR" altLang="fr-FR" sz="1100" b="1">
                <a:solidFill>
                  <a:srgbClr val="5E6C2F"/>
                </a:solidFill>
                <a:ea typeface="SimSun" pitchFamily="2" charset="-122"/>
              </a:rPr>
              <a:t>Fondation de France</a:t>
            </a:r>
          </a:p>
          <a:p>
            <a:pPr marL="3175" eaLnBrk="0" hangingPunct="0">
              <a:spcAft>
                <a:spcPts val="1000"/>
              </a:spcAft>
            </a:pPr>
            <a:r>
              <a:rPr lang="fr-FR" altLang="fr-FR" sz="1100" b="1">
                <a:solidFill>
                  <a:srgbClr val="5E6C2F"/>
                </a:solidFill>
                <a:ea typeface="SimSun" pitchFamily="2" charset="-122"/>
              </a:rPr>
              <a:t>Fondation MACIF</a:t>
            </a:r>
          </a:p>
          <a:p>
            <a:pPr marL="3175" eaLnBrk="0" hangingPunct="0">
              <a:spcAft>
                <a:spcPts val="1000"/>
              </a:spcAft>
            </a:pPr>
            <a:r>
              <a:rPr lang="fr-FR" altLang="fr-FR" sz="1100" b="1">
                <a:solidFill>
                  <a:srgbClr val="5E6C2F"/>
                </a:solidFill>
                <a:ea typeface="SimSun" pitchFamily="2" charset="-122"/>
              </a:rPr>
              <a:t>Fondation Les Petits Frères des Pauvres</a:t>
            </a:r>
          </a:p>
          <a:p>
            <a:pPr marL="3175" eaLnBrk="0" hangingPunct="0">
              <a:spcAft>
                <a:spcPts val="1000"/>
              </a:spcAft>
            </a:pPr>
            <a:r>
              <a:rPr lang="fr-FR" altLang="fr-FR" sz="1100" b="1">
                <a:solidFill>
                  <a:srgbClr val="5E6C2F"/>
                </a:solidFill>
                <a:ea typeface="SimSun" pitchFamily="2" charset="-122"/>
              </a:rPr>
              <a:t>Fondation JM Bruneau</a:t>
            </a:r>
          </a:p>
          <a:p>
            <a:pPr marL="3175" eaLnBrk="0" hangingPunct="0">
              <a:spcAft>
                <a:spcPts val="1000"/>
              </a:spcAft>
            </a:pPr>
            <a:r>
              <a:rPr lang="fr-FR" altLang="fr-FR" sz="1100" b="1">
                <a:solidFill>
                  <a:srgbClr val="5E6C2F"/>
                </a:solidFill>
                <a:ea typeface="SimSun" pitchFamily="2" charset="-122"/>
              </a:rPr>
              <a:t>Caisse des dépôts et consignations</a:t>
            </a:r>
          </a:p>
          <a:p>
            <a:pPr marL="3175" eaLnBrk="0" hangingPunct="0">
              <a:spcAft>
                <a:spcPts val="1000"/>
              </a:spcAft>
            </a:pPr>
            <a:r>
              <a:rPr lang="fr-FR" altLang="fr-FR" sz="1100" b="1">
                <a:solidFill>
                  <a:srgbClr val="5E6C2F"/>
                </a:solidFill>
                <a:ea typeface="SimSun" pitchFamily="2" charset="-122"/>
              </a:rPr>
              <a:t>France Bénévolat Nord</a:t>
            </a:r>
          </a:p>
        </p:txBody>
      </p:sp>
      <p:sp>
        <p:nvSpPr>
          <p:cNvPr id="39941" name="Rectangle 2"/>
          <p:cNvSpPr>
            <a:spLocks noChangeArrowheads="1"/>
          </p:cNvSpPr>
          <p:nvPr/>
        </p:nvSpPr>
        <p:spPr bwMode="auto">
          <a:xfrm>
            <a:off x="631825" y="1292225"/>
            <a:ext cx="3168650" cy="3794125"/>
          </a:xfrm>
          <a:prstGeom prst="rect">
            <a:avLst/>
          </a:prstGeom>
          <a:noFill/>
          <a:ln w="9525">
            <a:noFill/>
            <a:miter lim="800000"/>
            <a:headEnd/>
            <a:tailEnd/>
          </a:ln>
        </p:spPr>
        <p:txBody>
          <a:bodyPr anchor="ctr">
            <a:spAutoFit/>
          </a:bodyPr>
          <a:lstStyle/>
          <a:p>
            <a:r>
              <a:rPr lang="fr-FR" sz="1100" b="1">
                <a:solidFill>
                  <a:srgbClr val="5E6C2F"/>
                </a:solidFill>
                <a:ea typeface="SimSun" pitchFamily="2" charset="-122"/>
              </a:rPr>
              <a:t>Pr</a:t>
            </a:r>
            <a:r>
              <a:rPr lang="fr-FR" sz="1100" b="1">
                <a:solidFill>
                  <a:srgbClr val="5E6C2F"/>
                </a:solidFill>
                <a:latin typeface="Calibri" pitchFamily="34" charset="0"/>
                <a:ea typeface="SimSun" pitchFamily="2" charset="-122"/>
              </a:rPr>
              <a:t>é</a:t>
            </a:r>
            <a:r>
              <a:rPr lang="fr-FR" sz="1100" b="1">
                <a:solidFill>
                  <a:srgbClr val="5E6C2F"/>
                </a:solidFill>
                <a:ea typeface="SimSun" pitchFamily="2" charset="-122"/>
              </a:rPr>
              <a:t>sident</a:t>
            </a:r>
            <a:r>
              <a:rPr lang="fr-FR" sz="1100" b="1">
                <a:solidFill>
                  <a:srgbClr val="000000"/>
                </a:solidFill>
                <a:latin typeface="Calibri" pitchFamily="34" charset="0"/>
                <a:ea typeface="SimSun" pitchFamily="2" charset="-122"/>
              </a:rPr>
              <a:t> </a:t>
            </a:r>
            <a:r>
              <a:rPr lang="fr-FR" sz="1100" b="1">
                <a:solidFill>
                  <a:srgbClr val="000000"/>
                </a:solidFill>
                <a:ea typeface="SimSun" pitchFamily="2" charset="-122"/>
              </a:rPr>
              <a:t>:</a:t>
            </a:r>
            <a:r>
              <a:rPr lang="fr-FR" sz="1100">
                <a:solidFill>
                  <a:srgbClr val="000000"/>
                </a:solidFill>
                <a:ea typeface="SimSun" pitchFamily="2" charset="-122"/>
              </a:rPr>
              <a:t> Henri Le Marois </a:t>
            </a:r>
          </a:p>
          <a:p>
            <a:endParaRPr lang="fr-FR" sz="1100">
              <a:latin typeface="Arial" charset="0"/>
            </a:endParaRPr>
          </a:p>
          <a:p>
            <a:pPr eaLnBrk="0" hangingPunct="0"/>
            <a:r>
              <a:rPr lang="fr-FR" sz="1100" b="1">
                <a:solidFill>
                  <a:srgbClr val="5E6C2F"/>
                </a:solidFill>
                <a:ea typeface="SimSun" pitchFamily="2" charset="-122"/>
              </a:rPr>
              <a:t>Vice - pr</a:t>
            </a:r>
            <a:r>
              <a:rPr lang="fr-FR" sz="1100" b="1">
                <a:solidFill>
                  <a:srgbClr val="5E6C2F"/>
                </a:solidFill>
                <a:latin typeface="Calibri" pitchFamily="34" charset="0"/>
                <a:ea typeface="SimSun" pitchFamily="2" charset="-122"/>
              </a:rPr>
              <a:t>é</a:t>
            </a:r>
            <a:r>
              <a:rPr lang="fr-FR" sz="1100" b="1">
                <a:solidFill>
                  <a:srgbClr val="5E6C2F"/>
                </a:solidFill>
                <a:ea typeface="SimSun" pitchFamily="2" charset="-122"/>
              </a:rPr>
              <a:t>sidente</a:t>
            </a:r>
            <a:r>
              <a:rPr lang="fr-FR" sz="1100" b="1">
                <a:solidFill>
                  <a:srgbClr val="000000"/>
                </a:solidFill>
                <a:latin typeface="Calibri" pitchFamily="34" charset="0"/>
                <a:ea typeface="SimSun" pitchFamily="2" charset="-122"/>
              </a:rPr>
              <a:t> </a:t>
            </a:r>
            <a:r>
              <a:rPr lang="fr-FR" sz="1100" b="1">
                <a:solidFill>
                  <a:srgbClr val="000000"/>
                </a:solidFill>
                <a:ea typeface="SimSun" pitchFamily="2" charset="-122"/>
              </a:rPr>
              <a:t>: </a:t>
            </a:r>
            <a:r>
              <a:rPr lang="fr-FR" sz="1100">
                <a:solidFill>
                  <a:srgbClr val="000000"/>
                </a:solidFill>
                <a:ea typeface="SimSun" pitchFamily="2" charset="-122"/>
              </a:rPr>
              <a:t>Nathalie Gheerbrant</a:t>
            </a:r>
          </a:p>
          <a:p>
            <a:pPr eaLnBrk="0" hangingPunct="0"/>
            <a:endParaRPr lang="fr-FR" sz="1100">
              <a:solidFill>
                <a:srgbClr val="000000"/>
              </a:solidFill>
              <a:ea typeface="SimSun" pitchFamily="2" charset="-122"/>
            </a:endParaRPr>
          </a:p>
          <a:p>
            <a:pPr eaLnBrk="0" hangingPunct="0"/>
            <a:r>
              <a:rPr lang="fr-FR" sz="1100" b="1">
                <a:solidFill>
                  <a:srgbClr val="5E6C2F"/>
                </a:solidFill>
                <a:ea typeface="SimSun" pitchFamily="2" charset="-122"/>
              </a:rPr>
              <a:t>Vice - pr</a:t>
            </a:r>
            <a:r>
              <a:rPr lang="fr-FR" sz="1100" b="1">
                <a:solidFill>
                  <a:srgbClr val="5E6C2F"/>
                </a:solidFill>
                <a:latin typeface="Calibri" pitchFamily="34" charset="0"/>
                <a:ea typeface="SimSun" pitchFamily="2" charset="-122"/>
              </a:rPr>
              <a:t>é</a:t>
            </a:r>
            <a:r>
              <a:rPr lang="fr-FR" sz="1100" b="1">
                <a:solidFill>
                  <a:srgbClr val="5E6C2F"/>
                </a:solidFill>
                <a:ea typeface="SimSun" pitchFamily="2" charset="-122"/>
              </a:rPr>
              <a:t>sident</a:t>
            </a:r>
            <a:r>
              <a:rPr lang="fr-FR" sz="1100" b="1">
                <a:solidFill>
                  <a:srgbClr val="000000"/>
                </a:solidFill>
                <a:latin typeface="Calibri" pitchFamily="34" charset="0"/>
                <a:ea typeface="SimSun" pitchFamily="2" charset="-122"/>
              </a:rPr>
              <a:t> </a:t>
            </a:r>
            <a:r>
              <a:rPr lang="fr-FR" sz="1100" b="1">
                <a:solidFill>
                  <a:srgbClr val="000000"/>
                </a:solidFill>
                <a:ea typeface="SimSun" pitchFamily="2" charset="-122"/>
              </a:rPr>
              <a:t>: </a:t>
            </a:r>
            <a:r>
              <a:rPr lang="fr-FR" sz="1100">
                <a:solidFill>
                  <a:srgbClr val="000000"/>
                </a:solidFill>
                <a:ea typeface="SimSun" pitchFamily="2" charset="-122"/>
              </a:rPr>
              <a:t>Jean-Marc Julien</a:t>
            </a:r>
          </a:p>
          <a:p>
            <a:pPr eaLnBrk="0" hangingPunct="0"/>
            <a:endParaRPr lang="fr-FR" sz="1100">
              <a:latin typeface="Arial" charset="0"/>
            </a:endParaRPr>
          </a:p>
          <a:p>
            <a:pPr eaLnBrk="0" hangingPunct="0"/>
            <a:r>
              <a:rPr lang="fr-FR" sz="1100" b="1">
                <a:solidFill>
                  <a:srgbClr val="5E6C2F"/>
                </a:solidFill>
                <a:ea typeface="SimSun" pitchFamily="2" charset="-122"/>
              </a:rPr>
              <a:t>Tr</a:t>
            </a:r>
            <a:r>
              <a:rPr lang="fr-FR" sz="1100" b="1">
                <a:solidFill>
                  <a:srgbClr val="5E6C2F"/>
                </a:solidFill>
                <a:latin typeface="Calibri" pitchFamily="34" charset="0"/>
                <a:ea typeface="SimSun" pitchFamily="2" charset="-122"/>
              </a:rPr>
              <a:t>é</a:t>
            </a:r>
            <a:r>
              <a:rPr lang="fr-FR" sz="1100" b="1">
                <a:solidFill>
                  <a:srgbClr val="5E6C2F"/>
                </a:solidFill>
                <a:ea typeface="SimSun" pitchFamily="2" charset="-122"/>
              </a:rPr>
              <a:t>sorier</a:t>
            </a:r>
            <a:r>
              <a:rPr lang="fr-FR" sz="1100" b="1">
                <a:solidFill>
                  <a:srgbClr val="000000"/>
                </a:solidFill>
                <a:latin typeface="Calibri" pitchFamily="34" charset="0"/>
                <a:ea typeface="SimSun" pitchFamily="2" charset="-122"/>
              </a:rPr>
              <a:t> </a:t>
            </a:r>
            <a:r>
              <a:rPr lang="fr-FR" sz="1100" b="1">
                <a:solidFill>
                  <a:srgbClr val="000000"/>
                </a:solidFill>
                <a:ea typeface="SimSun" pitchFamily="2" charset="-122"/>
              </a:rPr>
              <a:t>:</a:t>
            </a:r>
            <a:r>
              <a:rPr lang="fr-FR" sz="1100">
                <a:solidFill>
                  <a:srgbClr val="000000"/>
                </a:solidFill>
                <a:ea typeface="SimSun" pitchFamily="2" charset="-122"/>
              </a:rPr>
              <a:t> Pascal Desreumaux</a:t>
            </a:r>
          </a:p>
          <a:p>
            <a:pPr eaLnBrk="0" hangingPunct="0"/>
            <a:endParaRPr lang="fr-FR" sz="1100">
              <a:latin typeface="Arial" charset="0"/>
            </a:endParaRPr>
          </a:p>
          <a:p>
            <a:pPr eaLnBrk="0" hangingPunct="0"/>
            <a:r>
              <a:rPr lang="fr-FR" sz="1100" b="1">
                <a:solidFill>
                  <a:srgbClr val="5E6C2F"/>
                </a:solidFill>
                <a:ea typeface="SimSun" pitchFamily="2" charset="-122"/>
              </a:rPr>
              <a:t>Secr</a:t>
            </a:r>
            <a:r>
              <a:rPr lang="fr-FR" sz="1100" b="1">
                <a:solidFill>
                  <a:srgbClr val="5E6C2F"/>
                </a:solidFill>
                <a:latin typeface="Calibri" pitchFamily="34" charset="0"/>
                <a:ea typeface="SimSun" pitchFamily="2" charset="-122"/>
              </a:rPr>
              <a:t>é</a:t>
            </a:r>
            <a:r>
              <a:rPr lang="fr-FR" sz="1100" b="1">
                <a:solidFill>
                  <a:srgbClr val="5E6C2F"/>
                </a:solidFill>
                <a:ea typeface="SimSun" pitchFamily="2" charset="-122"/>
              </a:rPr>
              <a:t>taire </a:t>
            </a:r>
            <a:r>
              <a:rPr lang="fr-FR" sz="1100" b="1">
                <a:solidFill>
                  <a:srgbClr val="000000"/>
                </a:solidFill>
                <a:ea typeface="SimSun" pitchFamily="2" charset="-122"/>
              </a:rPr>
              <a:t>: </a:t>
            </a:r>
            <a:r>
              <a:rPr lang="fr-FR" sz="1100">
                <a:solidFill>
                  <a:srgbClr val="000000"/>
                </a:solidFill>
                <a:ea typeface="SimSun" pitchFamily="2" charset="-122"/>
              </a:rPr>
              <a:t>Francis Werquin</a:t>
            </a:r>
          </a:p>
          <a:p>
            <a:pPr eaLnBrk="0" hangingPunct="0"/>
            <a:endParaRPr lang="fr-FR" sz="1100">
              <a:latin typeface="Arial" charset="0"/>
            </a:endParaRPr>
          </a:p>
          <a:p>
            <a:pPr eaLnBrk="0" hangingPunct="0"/>
            <a:r>
              <a:rPr lang="fr-FR" sz="1100" b="1">
                <a:solidFill>
                  <a:srgbClr val="5E6C2F"/>
                </a:solidFill>
                <a:ea typeface="SimSun" pitchFamily="2" charset="-122"/>
              </a:rPr>
              <a:t>Autres membres du bureau</a:t>
            </a:r>
            <a:r>
              <a:rPr lang="fr-FR" sz="1100" b="1">
                <a:solidFill>
                  <a:srgbClr val="000000"/>
                </a:solidFill>
                <a:latin typeface="Calibri" pitchFamily="34" charset="0"/>
                <a:ea typeface="SimSun" pitchFamily="2" charset="-122"/>
              </a:rPr>
              <a:t> </a:t>
            </a:r>
            <a:r>
              <a:rPr lang="fr-FR" sz="1100" b="1">
                <a:solidFill>
                  <a:srgbClr val="000000"/>
                </a:solidFill>
                <a:ea typeface="SimSun" pitchFamily="2" charset="-122"/>
              </a:rPr>
              <a:t>: </a:t>
            </a:r>
            <a:r>
              <a:rPr lang="fr-FR" sz="1100">
                <a:solidFill>
                  <a:srgbClr val="000000"/>
                </a:solidFill>
                <a:ea typeface="SimSun" pitchFamily="2" charset="-122"/>
              </a:rPr>
              <a:t>Antoinette Le Marois, Jean-Paul Sergent, Chantal Uytterhaegen</a:t>
            </a:r>
          </a:p>
          <a:p>
            <a:pPr eaLnBrk="0" hangingPunct="0"/>
            <a:endParaRPr lang="fr-FR" sz="1100">
              <a:latin typeface="Arial" charset="0"/>
            </a:endParaRPr>
          </a:p>
          <a:p>
            <a:pPr eaLnBrk="0" hangingPunct="0"/>
            <a:r>
              <a:rPr lang="fr-FR" sz="1100" b="1">
                <a:solidFill>
                  <a:srgbClr val="5E6C2F"/>
                </a:solidFill>
                <a:ea typeface="SimSun" pitchFamily="2" charset="-122"/>
              </a:rPr>
              <a:t>Les autres membres du conseil d'administration :</a:t>
            </a:r>
            <a:endParaRPr lang="fr-FR" sz="1100">
              <a:latin typeface="Arial" charset="0"/>
            </a:endParaRPr>
          </a:p>
          <a:p>
            <a:pPr eaLnBrk="0" hangingPunct="0"/>
            <a:r>
              <a:rPr lang="fr-FR" sz="1100">
                <a:solidFill>
                  <a:srgbClr val="000000"/>
                </a:solidFill>
                <a:ea typeface="SimSun" pitchFamily="2" charset="-122"/>
              </a:rPr>
              <a:t> Laure Blanchet, Marie-Paule Bocquet, Nicolas Froidure, Alain Haas, James Habourdin, Vincent Leroux, Margaux Leveille-Nizerolle, Cindy Picavet, Alain Ramage, Alain Villez, </a:t>
            </a:r>
          </a:p>
          <a:p>
            <a:pPr eaLnBrk="0" hangingPunct="0"/>
            <a:endParaRPr lang="fr-FR" sz="1100">
              <a:latin typeface="Arial" charset="0"/>
            </a:endParaRPr>
          </a:p>
          <a:p>
            <a:pPr eaLnBrk="0" hangingPunct="0"/>
            <a:r>
              <a:rPr lang="fr-FR" sz="1100" b="1">
                <a:solidFill>
                  <a:srgbClr val="5E6C2F"/>
                </a:solidFill>
                <a:ea typeface="SimSun" pitchFamily="2" charset="-122"/>
              </a:rPr>
              <a:t>En tant que personne morale</a:t>
            </a:r>
            <a:r>
              <a:rPr lang="fr-FR" sz="1100" b="1">
                <a:solidFill>
                  <a:srgbClr val="879A43"/>
                </a:solidFill>
                <a:latin typeface="Calibri" pitchFamily="34" charset="0"/>
                <a:ea typeface="SimSun" pitchFamily="2" charset="-122"/>
              </a:rPr>
              <a:t> </a:t>
            </a:r>
            <a:r>
              <a:rPr lang="fr-FR" sz="1100" b="1">
                <a:solidFill>
                  <a:srgbClr val="000000"/>
                </a:solidFill>
                <a:ea typeface="SimSun" pitchFamily="2" charset="-122"/>
              </a:rPr>
              <a:t>: </a:t>
            </a:r>
            <a:r>
              <a:rPr lang="fr-FR" sz="1100">
                <a:solidFill>
                  <a:srgbClr val="000000"/>
                </a:solidFill>
                <a:ea typeface="SimSun" pitchFamily="2" charset="-122"/>
              </a:rPr>
              <a:t>le CEAS de Sambre-Avesnois repr</a:t>
            </a:r>
            <a:r>
              <a:rPr lang="fr-FR" sz="1100">
                <a:solidFill>
                  <a:srgbClr val="000000"/>
                </a:solidFill>
                <a:latin typeface="Calibri" pitchFamily="34" charset="0"/>
                <a:ea typeface="SimSun" pitchFamily="2" charset="-122"/>
              </a:rPr>
              <a:t>é</a:t>
            </a:r>
            <a:r>
              <a:rPr lang="fr-FR" sz="1100">
                <a:solidFill>
                  <a:srgbClr val="000000"/>
                </a:solidFill>
                <a:ea typeface="SimSun" pitchFamily="2" charset="-122"/>
              </a:rPr>
              <a:t>sent</a:t>
            </a:r>
            <a:r>
              <a:rPr lang="fr-FR" sz="1100">
                <a:solidFill>
                  <a:srgbClr val="000000"/>
                </a:solidFill>
                <a:latin typeface="Calibri" pitchFamily="34" charset="0"/>
                <a:ea typeface="SimSun" pitchFamily="2" charset="-122"/>
              </a:rPr>
              <a:t>é</a:t>
            </a:r>
            <a:r>
              <a:rPr lang="fr-FR" sz="1100">
                <a:solidFill>
                  <a:srgbClr val="000000"/>
                </a:solidFill>
                <a:ea typeface="SimSun" pitchFamily="2" charset="-122"/>
              </a:rPr>
              <a:t> par Bernard Brohette et Louis Temperman </a:t>
            </a:r>
            <a:endParaRPr lang="fr-FR" sz="1100">
              <a:latin typeface="Arial" charset="0"/>
            </a:endParaRPr>
          </a:p>
        </p:txBody>
      </p:sp>
      <p:pic>
        <p:nvPicPr>
          <p:cNvPr id="39942" name="Image 11" descr="Nord_Pas_de_Calais.jpg"/>
          <p:cNvPicPr>
            <a:picLocks noChangeAspect="1"/>
          </p:cNvPicPr>
          <p:nvPr/>
        </p:nvPicPr>
        <p:blipFill>
          <a:blip r:embed="rId3"/>
          <a:srcRect/>
          <a:stretch>
            <a:fillRect/>
          </a:stretch>
        </p:blipFill>
        <p:spPr bwMode="auto">
          <a:xfrm>
            <a:off x="8769350" y="1412875"/>
            <a:ext cx="360363" cy="347663"/>
          </a:xfrm>
          <a:prstGeom prst="rect">
            <a:avLst/>
          </a:prstGeom>
          <a:noFill/>
          <a:ln w="9525">
            <a:noFill/>
            <a:miter lim="800000"/>
            <a:headEnd/>
            <a:tailEnd/>
          </a:ln>
        </p:spPr>
      </p:pic>
      <p:pic>
        <p:nvPicPr>
          <p:cNvPr id="39943" name="Image 3" descr="cg 59logo.jpg"/>
          <p:cNvPicPr>
            <a:picLocks noChangeAspect="1"/>
          </p:cNvPicPr>
          <p:nvPr/>
        </p:nvPicPr>
        <p:blipFill>
          <a:blip r:embed="rId4"/>
          <a:srcRect/>
          <a:stretch>
            <a:fillRect/>
          </a:stretch>
        </p:blipFill>
        <p:spPr bwMode="auto">
          <a:xfrm>
            <a:off x="8840788" y="1773238"/>
            <a:ext cx="214312" cy="215900"/>
          </a:xfrm>
          <a:prstGeom prst="rect">
            <a:avLst/>
          </a:prstGeom>
          <a:noFill/>
          <a:ln w="9525">
            <a:noFill/>
            <a:miter lim="800000"/>
            <a:headEnd/>
            <a:tailEnd/>
          </a:ln>
        </p:spPr>
      </p:pic>
      <p:pic>
        <p:nvPicPr>
          <p:cNvPr id="39944" name="Picture 21" descr="https://encrypted-tbn3.gstatic.com/images?q=tbn:ANd9GcQ75jIY2T7oaG7XsQhZYWbWkW4TMI1SpO47_k2xIj0VpjeIIP1nJg"/>
          <p:cNvPicPr>
            <a:picLocks noChangeAspect="1" noChangeArrowheads="1"/>
          </p:cNvPicPr>
          <p:nvPr/>
        </p:nvPicPr>
        <p:blipFill>
          <a:blip r:embed="rId5"/>
          <a:srcRect/>
          <a:stretch>
            <a:fillRect/>
          </a:stretch>
        </p:blipFill>
        <p:spPr bwMode="auto">
          <a:xfrm>
            <a:off x="8769350" y="2924175"/>
            <a:ext cx="360363" cy="271463"/>
          </a:xfrm>
          <a:prstGeom prst="rect">
            <a:avLst/>
          </a:prstGeom>
          <a:noFill/>
          <a:ln w="9525">
            <a:noFill/>
            <a:miter lim="800000"/>
            <a:headEnd/>
            <a:tailEnd/>
          </a:ln>
        </p:spPr>
      </p:pic>
      <p:pic>
        <p:nvPicPr>
          <p:cNvPr id="39945" name="Image 7" descr="letat.jpg"/>
          <p:cNvPicPr>
            <a:picLocks noChangeAspect="1"/>
          </p:cNvPicPr>
          <p:nvPr/>
        </p:nvPicPr>
        <p:blipFill>
          <a:blip r:embed="rId6"/>
          <a:srcRect/>
          <a:stretch>
            <a:fillRect/>
          </a:stretch>
        </p:blipFill>
        <p:spPr bwMode="auto">
          <a:xfrm>
            <a:off x="8769350" y="1196975"/>
            <a:ext cx="288925" cy="168275"/>
          </a:xfrm>
          <a:prstGeom prst="rect">
            <a:avLst/>
          </a:prstGeom>
          <a:noFill/>
          <a:ln w="9525">
            <a:noFill/>
            <a:miter lim="800000"/>
            <a:headEnd/>
            <a:tailEnd/>
          </a:ln>
        </p:spPr>
      </p:pic>
      <p:pic>
        <p:nvPicPr>
          <p:cNvPr id="39946" name="Image 5" descr="LOGO MC SANS QUADRI[1].png"/>
          <p:cNvPicPr>
            <a:picLocks noChangeAspect="1"/>
          </p:cNvPicPr>
          <p:nvPr/>
        </p:nvPicPr>
        <p:blipFill>
          <a:blip r:embed="rId7"/>
          <a:srcRect/>
          <a:stretch>
            <a:fillRect/>
          </a:stretch>
        </p:blipFill>
        <p:spPr bwMode="auto">
          <a:xfrm>
            <a:off x="8769350" y="3213100"/>
            <a:ext cx="312738" cy="142875"/>
          </a:xfrm>
          <a:prstGeom prst="rect">
            <a:avLst/>
          </a:prstGeom>
          <a:noFill/>
          <a:ln w="9525">
            <a:noFill/>
            <a:miter lim="800000"/>
            <a:headEnd/>
            <a:tailEnd/>
          </a:ln>
        </p:spPr>
      </p:pic>
      <p:pic>
        <p:nvPicPr>
          <p:cNvPr id="39947" name="Image 2" descr="carsat.jpg"/>
          <p:cNvPicPr>
            <a:picLocks noChangeAspect="1"/>
          </p:cNvPicPr>
          <p:nvPr/>
        </p:nvPicPr>
        <p:blipFill>
          <a:blip r:embed="rId8"/>
          <a:srcRect/>
          <a:stretch>
            <a:fillRect/>
          </a:stretch>
        </p:blipFill>
        <p:spPr bwMode="auto">
          <a:xfrm>
            <a:off x="8840788" y="2636838"/>
            <a:ext cx="288925" cy="215900"/>
          </a:xfrm>
          <a:prstGeom prst="rect">
            <a:avLst/>
          </a:prstGeom>
          <a:noFill/>
          <a:ln w="9525">
            <a:noFill/>
            <a:miter lim="800000"/>
            <a:headEnd/>
            <a:tailEnd/>
          </a:ln>
        </p:spPr>
      </p:pic>
      <p:pic>
        <p:nvPicPr>
          <p:cNvPr id="39948" name="Image 16" descr="logo"/>
          <p:cNvPicPr>
            <a:picLocks noChangeAspect="1" noChangeArrowheads="1"/>
          </p:cNvPicPr>
          <p:nvPr/>
        </p:nvPicPr>
        <p:blipFill>
          <a:blip r:embed="rId9"/>
          <a:srcRect/>
          <a:stretch>
            <a:fillRect/>
          </a:stretch>
        </p:blipFill>
        <p:spPr bwMode="auto">
          <a:xfrm>
            <a:off x="8840788" y="2420938"/>
            <a:ext cx="288925" cy="144462"/>
          </a:xfrm>
          <a:prstGeom prst="rect">
            <a:avLst/>
          </a:prstGeom>
          <a:noFill/>
          <a:ln w="9525">
            <a:noFill/>
            <a:miter lim="800000"/>
            <a:headEnd/>
            <a:tailEnd/>
          </a:ln>
        </p:spPr>
      </p:pic>
      <p:pic>
        <p:nvPicPr>
          <p:cNvPr id="39949" name="Image 2" descr="FDF_Projet-soutenu_Quadri_2.pdf"/>
          <p:cNvPicPr>
            <a:picLocks noChangeAspect="1"/>
          </p:cNvPicPr>
          <p:nvPr/>
        </p:nvPicPr>
        <p:blipFill>
          <a:blip r:embed="rId10"/>
          <a:srcRect/>
          <a:stretch>
            <a:fillRect/>
          </a:stretch>
        </p:blipFill>
        <p:spPr bwMode="auto">
          <a:xfrm>
            <a:off x="8840788" y="3429000"/>
            <a:ext cx="234950" cy="239713"/>
          </a:xfrm>
          <a:prstGeom prst="rect">
            <a:avLst/>
          </a:prstGeom>
          <a:noFill/>
          <a:ln w="9525">
            <a:noFill/>
            <a:miter lim="800000"/>
            <a:headEnd/>
            <a:tailEnd/>
          </a:ln>
        </p:spPr>
      </p:pic>
      <p:pic>
        <p:nvPicPr>
          <p:cNvPr id="39950" name="Image 19" descr="MACIF Assurances"/>
          <p:cNvPicPr>
            <a:picLocks noChangeAspect="1" noChangeArrowheads="1"/>
          </p:cNvPicPr>
          <p:nvPr/>
        </p:nvPicPr>
        <p:blipFill>
          <a:blip r:embed="rId11"/>
          <a:srcRect/>
          <a:stretch>
            <a:fillRect/>
          </a:stretch>
        </p:blipFill>
        <p:spPr bwMode="auto">
          <a:xfrm>
            <a:off x="8840788" y="3789363"/>
            <a:ext cx="215900" cy="215900"/>
          </a:xfrm>
          <a:prstGeom prst="rect">
            <a:avLst/>
          </a:prstGeom>
          <a:noFill/>
          <a:ln w="9525">
            <a:noFill/>
            <a:miter lim="800000"/>
            <a:headEnd/>
            <a:tailEnd/>
          </a:ln>
        </p:spPr>
      </p:pic>
      <p:pic>
        <p:nvPicPr>
          <p:cNvPr id="39951" name="Image 20" descr="les petits frères des Pauvres"/>
          <p:cNvPicPr>
            <a:picLocks noChangeAspect="1" noChangeArrowheads="1"/>
          </p:cNvPicPr>
          <p:nvPr/>
        </p:nvPicPr>
        <p:blipFill>
          <a:blip r:embed="rId12"/>
          <a:srcRect/>
          <a:stretch>
            <a:fillRect/>
          </a:stretch>
        </p:blipFill>
        <p:spPr bwMode="auto">
          <a:xfrm>
            <a:off x="8624888" y="4076700"/>
            <a:ext cx="503237" cy="215900"/>
          </a:xfrm>
          <a:prstGeom prst="rect">
            <a:avLst/>
          </a:prstGeom>
          <a:noFill/>
          <a:ln w="9525">
            <a:noFill/>
            <a:miter lim="800000"/>
            <a:headEnd/>
            <a:tailEnd/>
          </a:ln>
        </p:spPr>
      </p:pic>
      <p:pic>
        <p:nvPicPr>
          <p:cNvPr id="39952" name="Picture 18" descr="groupe_cdd"/>
          <p:cNvPicPr>
            <a:picLocks noChangeAspect="1" noChangeArrowheads="1"/>
          </p:cNvPicPr>
          <p:nvPr/>
        </p:nvPicPr>
        <p:blipFill>
          <a:blip r:embed="rId13"/>
          <a:srcRect/>
          <a:stretch>
            <a:fillRect/>
          </a:stretch>
        </p:blipFill>
        <p:spPr bwMode="auto">
          <a:xfrm>
            <a:off x="8769350" y="4652963"/>
            <a:ext cx="315913" cy="288925"/>
          </a:xfrm>
          <a:prstGeom prst="rect">
            <a:avLst/>
          </a:prstGeom>
          <a:noFill/>
          <a:ln w="9525">
            <a:noFill/>
            <a:miter lim="800000"/>
            <a:headEnd/>
            <a:tailEnd/>
          </a:ln>
        </p:spPr>
      </p:pic>
      <p:pic>
        <p:nvPicPr>
          <p:cNvPr id="39953" name="Picture 20" descr="Fondation JM Bruneau"/>
          <p:cNvPicPr>
            <a:picLocks noChangeAspect="1" noChangeArrowheads="1"/>
          </p:cNvPicPr>
          <p:nvPr/>
        </p:nvPicPr>
        <p:blipFill>
          <a:blip r:embed="rId14"/>
          <a:srcRect/>
          <a:stretch>
            <a:fillRect/>
          </a:stretch>
        </p:blipFill>
        <p:spPr bwMode="auto">
          <a:xfrm>
            <a:off x="8769350" y="4365625"/>
            <a:ext cx="358775" cy="287338"/>
          </a:xfrm>
          <a:prstGeom prst="rect">
            <a:avLst/>
          </a:prstGeom>
          <a:noFill/>
          <a:ln w="9525">
            <a:noFill/>
            <a:miter lim="800000"/>
            <a:headEnd/>
            <a:tailEnd/>
          </a:ln>
        </p:spPr>
      </p:pic>
      <p:pic>
        <p:nvPicPr>
          <p:cNvPr id="39954" name="Picture 22" descr="logo"/>
          <p:cNvPicPr>
            <a:picLocks noChangeAspect="1" noChangeArrowheads="1"/>
          </p:cNvPicPr>
          <p:nvPr/>
        </p:nvPicPr>
        <p:blipFill>
          <a:blip r:embed="rId15"/>
          <a:srcRect/>
          <a:stretch>
            <a:fillRect/>
          </a:stretch>
        </p:blipFill>
        <p:spPr bwMode="auto">
          <a:xfrm>
            <a:off x="8697913" y="5013325"/>
            <a:ext cx="576262" cy="211138"/>
          </a:xfrm>
          <a:prstGeom prst="rect">
            <a:avLst/>
          </a:prstGeom>
          <a:noFill/>
          <a:ln w="9525">
            <a:noFill/>
            <a:miter lim="800000"/>
            <a:headEnd/>
            <a:tailEnd/>
          </a:ln>
        </p:spPr>
      </p:pic>
      <p:pic>
        <p:nvPicPr>
          <p:cNvPr id="39955" name="Picture 24" descr="th?id=OIP"/>
          <p:cNvPicPr>
            <a:picLocks noChangeAspect="1" noChangeArrowheads="1"/>
          </p:cNvPicPr>
          <p:nvPr/>
        </p:nvPicPr>
        <p:blipFill>
          <a:blip r:embed="rId16"/>
          <a:srcRect/>
          <a:stretch>
            <a:fillRect/>
          </a:stretch>
        </p:blipFill>
        <p:spPr bwMode="auto">
          <a:xfrm>
            <a:off x="8769350" y="1989138"/>
            <a:ext cx="358775" cy="34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re 1"/>
          <p:cNvSpPr>
            <a:spLocks noGrp="1"/>
          </p:cNvSpPr>
          <p:nvPr>
            <p:ph type="title"/>
          </p:nvPr>
        </p:nvSpPr>
        <p:spPr/>
        <p:txBody>
          <a:bodyPr/>
          <a:lstStyle/>
          <a:p>
            <a:pPr eaLnBrk="1" hangingPunct="1">
              <a:spcBef>
                <a:spcPct val="20000"/>
              </a:spcBef>
            </a:pPr>
            <a:r>
              <a:rPr lang="fr-FR" altLang="fr-FR" sz="3200" b="1" smtClean="0">
                <a:solidFill>
                  <a:srgbClr val="000000"/>
                </a:solidFill>
              </a:rPr>
              <a:t> </a:t>
            </a:r>
            <a:r>
              <a:rPr lang="fr-FR" altLang="fr-FR" sz="2800" smtClean="0">
                <a:solidFill>
                  <a:srgbClr val="000000"/>
                </a:solidFill>
              </a:rPr>
              <a:t/>
            </a:r>
            <a:br>
              <a:rPr lang="fr-FR" altLang="fr-FR" sz="2800" smtClean="0">
                <a:solidFill>
                  <a:srgbClr val="000000"/>
                </a:solidFill>
              </a:rPr>
            </a:br>
            <a:r>
              <a:rPr lang="fr-FR" altLang="fr-FR" sz="2800" b="1" smtClean="0">
                <a:solidFill>
                  <a:srgbClr val="000000"/>
                </a:solidFill>
              </a:rPr>
              <a:t> </a:t>
            </a:r>
            <a:r>
              <a:rPr lang="fr-FR" altLang="fr-FR" sz="2800" b="1" i="1" smtClean="0">
                <a:solidFill>
                  <a:srgbClr val="000000"/>
                </a:solidFill>
              </a:rPr>
              <a:t>GENERATIONS et  CULTURES</a:t>
            </a:r>
            <a:r>
              <a:rPr lang="fr-FR" altLang="fr-FR" sz="2800" b="1" smtClean="0">
                <a:solidFill>
                  <a:srgbClr val="000000"/>
                </a:solidFill>
              </a:rPr>
              <a:t> </a:t>
            </a:r>
            <a:r>
              <a:rPr lang="fr-FR" altLang="fr-FR" sz="2800" smtClean="0">
                <a:solidFill>
                  <a:srgbClr val="000000"/>
                </a:solidFill>
              </a:rPr>
              <a:t/>
            </a:r>
            <a:br>
              <a:rPr lang="fr-FR" altLang="fr-FR" sz="2800" smtClean="0">
                <a:solidFill>
                  <a:srgbClr val="000000"/>
                </a:solidFill>
              </a:rPr>
            </a:br>
            <a:endParaRPr lang="fr-FR" smtClean="0"/>
          </a:p>
        </p:txBody>
      </p:sp>
      <p:sp>
        <p:nvSpPr>
          <p:cNvPr id="12291" name="Espace réservé du contenu 2"/>
          <p:cNvSpPr>
            <a:spLocks noGrp="1"/>
          </p:cNvSpPr>
          <p:nvPr>
            <p:ph idx="1"/>
          </p:nvPr>
        </p:nvSpPr>
        <p:spPr>
          <a:xfrm>
            <a:off x="495300" y="1600200"/>
            <a:ext cx="8634413" cy="4276725"/>
          </a:xfrm>
        </p:spPr>
        <p:txBody>
          <a:bodyPr/>
          <a:lstStyle/>
          <a:p>
            <a:pPr marL="0" indent="0" algn="ctr" eaLnBrk="1" hangingPunct="1">
              <a:buFontTx/>
              <a:buNone/>
              <a:defRPr/>
            </a:pPr>
            <a:r>
              <a:rPr lang="fr-FR" altLang="fr-FR" dirty="0" smtClean="0"/>
              <a:t/>
            </a:r>
            <a:br>
              <a:rPr lang="fr-FR" altLang="fr-FR" dirty="0" smtClean="0"/>
            </a:br>
            <a:r>
              <a:rPr lang="fr-FR" altLang="fr-FR" sz="2800" dirty="0" smtClean="0"/>
              <a:t>61, rue de la Justice 59000 Lille </a:t>
            </a:r>
          </a:p>
          <a:p>
            <a:pPr algn="ctr" eaLnBrk="1" hangingPunct="1">
              <a:buFontTx/>
              <a:buNone/>
              <a:defRPr/>
            </a:pPr>
            <a:r>
              <a:rPr lang="fr-FR" altLang="fr-FR" sz="2800" dirty="0" smtClean="0"/>
              <a:t>Tél. :03 20 57 04 67</a:t>
            </a:r>
          </a:p>
          <a:p>
            <a:pPr algn="ctr" eaLnBrk="1" hangingPunct="1">
              <a:buFontTx/>
              <a:buNone/>
              <a:defRPr/>
            </a:pPr>
            <a:endParaRPr lang="fr-FR" altLang="fr-FR" sz="2800" dirty="0" smtClean="0"/>
          </a:p>
          <a:p>
            <a:pPr algn="ctr" eaLnBrk="1" hangingPunct="1">
              <a:buFontTx/>
              <a:buNone/>
              <a:defRPr/>
            </a:pPr>
            <a:r>
              <a:rPr lang="fr-FR" altLang="fr-FR" sz="2800" dirty="0" smtClean="0">
                <a:hlinkClick r:id="rId2"/>
              </a:rPr>
              <a:t>contact@generationsetcultures.fr</a:t>
            </a:r>
            <a:r>
              <a:rPr lang="fr-FR" altLang="fr-FR" sz="2800" dirty="0" smtClean="0"/>
              <a:t>  </a:t>
            </a:r>
            <a:r>
              <a:rPr lang="fr-FR" altLang="fr-FR" sz="2800" dirty="0" smtClean="0">
                <a:hlinkClick r:id="rId3"/>
              </a:rPr>
              <a:t>untoitapartager@generationsetcultures.fr</a:t>
            </a:r>
            <a:endParaRPr lang="fr-FR" altLang="fr-FR" sz="2800" dirty="0" smtClean="0"/>
          </a:p>
          <a:p>
            <a:pPr algn="ctr" eaLnBrk="1" hangingPunct="1">
              <a:buFontTx/>
              <a:buNone/>
              <a:defRPr/>
            </a:pPr>
            <a:endParaRPr lang="fr-FR" altLang="fr-FR" sz="2800" dirty="0" smtClean="0"/>
          </a:p>
          <a:p>
            <a:pPr algn="ctr" eaLnBrk="1" hangingPunct="1">
              <a:buFontTx/>
              <a:buNone/>
              <a:defRPr/>
            </a:pPr>
            <a:r>
              <a:rPr lang="fr-FR" altLang="fr-FR" sz="2800" dirty="0" smtClean="0"/>
              <a:t>WWW.generationsetcultures.fr</a:t>
            </a:r>
            <a:endParaRPr lang="fr-FR" altLang="fr-FR" sz="2800" dirty="0"/>
          </a:p>
          <a:p>
            <a:pPr algn="ctr" eaLnBrk="1" hangingPunct="1">
              <a:buFontTx/>
              <a:buNone/>
              <a:defRPr/>
            </a:pPr>
            <a:endParaRPr lang="fr-FR" altLang="fr-FR" sz="2800" dirty="0" smtClean="0"/>
          </a:p>
          <a:p>
            <a:pPr algn="ctr" eaLnBrk="1" hangingPunct="1">
              <a:buFontTx/>
              <a:buNone/>
              <a:defRPr/>
            </a:pPr>
            <a:endParaRPr lang="fr-FR" altLang="fr-FR" sz="2800" dirty="0" smtClean="0"/>
          </a:p>
          <a:p>
            <a:pPr algn="ctr" eaLnBrk="1" hangingPunct="1">
              <a:buFontTx/>
              <a:buNone/>
              <a:defRPr/>
            </a:pPr>
            <a:r>
              <a:rPr lang="fr-FR" altLang="fr-FR" sz="2800" dirty="0" smtClean="0"/>
              <a:t/>
            </a:r>
            <a:br>
              <a:rPr lang="fr-FR" altLang="fr-FR" sz="2800" dirty="0" smtClean="0"/>
            </a:br>
            <a:endParaRPr lang="fr-FR" altLang="fr-FR" sz="2800" dirty="0" smtClean="0"/>
          </a:p>
          <a:p>
            <a:pPr eaLnBrk="1" hangingPunct="1">
              <a:defRPr/>
            </a:pPr>
            <a:endParaRPr lang="fr-FR" altLang="fr-FR" sz="2800" dirty="0" smtClean="0"/>
          </a:p>
          <a:p>
            <a:pPr eaLnBrk="1" hangingPunct="1">
              <a:defRPr/>
            </a:pPr>
            <a:endParaRPr lang="fr-FR" altLang="fr-FR" dirty="0" smtClean="0"/>
          </a:p>
        </p:txBody>
      </p:sp>
      <p:pic>
        <p:nvPicPr>
          <p:cNvPr id="41987" name="Image 5" descr="E:\logos\NOUVEAU LOGO TAP.png"/>
          <p:cNvPicPr>
            <a:picLocks noChangeAspect="1" noChangeArrowheads="1"/>
          </p:cNvPicPr>
          <p:nvPr/>
        </p:nvPicPr>
        <p:blipFill>
          <a:blip r:embed="rId4"/>
          <a:srcRect/>
          <a:stretch>
            <a:fillRect/>
          </a:stretch>
        </p:blipFill>
        <p:spPr bwMode="auto">
          <a:xfrm>
            <a:off x="8462963" y="260350"/>
            <a:ext cx="1111250" cy="819150"/>
          </a:xfrm>
          <a:prstGeom prst="rect">
            <a:avLst/>
          </a:prstGeom>
          <a:noFill/>
          <a:ln w="9525">
            <a:noFill/>
            <a:miter lim="800000"/>
            <a:headEnd/>
            <a:tailEnd/>
          </a:ln>
        </p:spPr>
      </p:pic>
      <p:pic>
        <p:nvPicPr>
          <p:cNvPr id="41988" name="Image 7" descr="C:\Espace de Travail local\DOCS DE COMM - pour l'équipe\logo\Logo Generations et Cultures.gif"/>
          <p:cNvPicPr>
            <a:picLocks noChangeAspect="1" noChangeArrowheads="1"/>
          </p:cNvPicPr>
          <p:nvPr/>
        </p:nvPicPr>
        <p:blipFill>
          <a:blip r:embed="rId5"/>
          <a:srcRect/>
          <a:stretch>
            <a:fillRect/>
          </a:stretch>
        </p:blipFill>
        <p:spPr bwMode="auto">
          <a:xfrm>
            <a:off x="428625" y="333375"/>
            <a:ext cx="1114425" cy="622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Image 4" descr="http://www.google.fr/url?source=imglanding&amp;ct=img&amp;q=http://www.bge-hautsdefrance.fr/home/images/henri-le-marois-bge.jpg&amp;sa=X&amp;ei=oAVnVdm8J8atUZf6gZAC&amp;ved=0CAkQ8wc&amp;usg=AFQjCNGjJl4_cE5Ov6p8h3Lzmo2ZYgAUOA"/>
          <p:cNvPicPr>
            <a:picLocks noChangeAspect="1" noChangeArrowheads="1"/>
          </p:cNvPicPr>
          <p:nvPr/>
        </p:nvPicPr>
        <p:blipFill>
          <a:blip r:embed="rId3"/>
          <a:srcRect/>
          <a:stretch>
            <a:fillRect/>
          </a:stretch>
        </p:blipFill>
        <p:spPr bwMode="auto">
          <a:xfrm>
            <a:off x="7616825" y="404813"/>
            <a:ext cx="1223963" cy="863600"/>
          </a:xfrm>
          <a:prstGeom prst="rect">
            <a:avLst/>
          </a:prstGeom>
          <a:noFill/>
          <a:ln w="9525">
            <a:noFill/>
            <a:miter lim="800000"/>
            <a:headEnd/>
            <a:tailEnd/>
          </a:ln>
        </p:spPr>
      </p:pic>
      <p:sp>
        <p:nvSpPr>
          <p:cNvPr id="18434" name="ZoneTexte 5"/>
          <p:cNvSpPr txBox="1">
            <a:spLocks noChangeArrowheads="1"/>
          </p:cNvSpPr>
          <p:nvPr/>
        </p:nvSpPr>
        <p:spPr bwMode="auto">
          <a:xfrm>
            <a:off x="4737100" y="3500438"/>
            <a:ext cx="184150" cy="246062"/>
          </a:xfrm>
          <a:prstGeom prst="rect">
            <a:avLst/>
          </a:prstGeom>
          <a:noFill/>
          <a:ln w="9525">
            <a:noFill/>
            <a:miter lim="800000"/>
            <a:headEnd/>
            <a:tailEnd/>
          </a:ln>
        </p:spPr>
        <p:txBody>
          <a:bodyPr wrap="none">
            <a:spAutoFit/>
          </a:bodyPr>
          <a:lstStyle/>
          <a:p>
            <a:pPr eaLnBrk="0" hangingPunct="0"/>
            <a:endParaRPr lang="fr-FR"/>
          </a:p>
        </p:txBody>
      </p:sp>
      <p:sp>
        <p:nvSpPr>
          <p:cNvPr id="18435" name="ZoneTexte 7"/>
          <p:cNvSpPr txBox="1">
            <a:spLocks noChangeArrowheads="1"/>
          </p:cNvSpPr>
          <p:nvPr/>
        </p:nvSpPr>
        <p:spPr bwMode="auto">
          <a:xfrm>
            <a:off x="8561388" y="844550"/>
            <a:ext cx="185737" cy="246063"/>
          </a:xfrm>
          <a:prstGeom prst="rect">
            <a:avLst/>
          </a:prstGeom>
          <a:noFill/>
          <a:ln w="9525">
            <a:noFill/>
            <a:miter lim="800000"/>
            <a:headEnd/>
            <a:tailEnd/>
          </a:ln>
        </p:spPr>
        <p:txBody>
          <a:bodyPr wrap="none">
            <a:spAutoFit/>
          </a:bodyPr>
          <a:lstStyle/>
          <a:p>
            <a:pPr eaLnBrk="0" hangingPunct="0"/>
            <a:endParaRPr lang="fr-FR"/>
          </a:p>
        </p:txBody>
      </p:sp>
      <p:pic>
        <p:nvPicPr>
          <p:cNvPr id="18436" name="Image 8" descr="E:\logos\plumes hd.png"/>
          <p:cNvPicPr>
            <a:picLocks noChangeAspect="1" noChangeArrowheads="1"/>
          </p:cNvPicPr>
          <p:nvPr/>
        </p:nvPicPr>
        <p:blipFill>
          <a:blip r:embed="rId4"/>
          <a:srcRect/>
          <a:stretch>
            <a:fillRect/>
          </a:stretch>
        </p:blipFill>
        <p:spPr bwMode="auto">
          <a:xfrm>
            <a:off x="8337550" y="404813"/>
            <a:ext cx="503238" cy="503237"/>
          </a:xfrm>
          <a:prstGeom prst="rect">
            <a:avLst/>
          </a:prstGeom>
          <a:noFill/>
          <a:ln w="9525">
            <a:noFill/>
            <a:miter lim="800000"/>
            <a:headEnd/>
            <a:tailEnd/>
          </a:ln>
        </p:spPr>
      </p:pic>
      <p:sp>
        <p:nvSpPr>
          <p:cNvPr id="18437" name="Espace réservé du pied de page 7"/>
          <p:cNvSpPr txBox="1">
            <a:spLocks/>
          </p:cNvSpPr>
          <p:nvPr/>
        </p:nvSpPr>
        <p:spPr bwMode="auto">
          <a:xfrm>
            <a:off x="1784350" y="6308725"/>
            <a:ext cx="8101013" cy="541338"/>
          </a:xfrm>
          <a:prstGeom prst="rect">
            <a:avLst/>
          </a:prstGeom>
          <a:solidFill>
            <a:schemeClr val="bg1"/>
          </a:solidFill>
          <a:ln w="9525">
            <a:noFill/>
            <a:miter lim="800000"/>
            <a:headEnd/>
            <a:tailEnd/>
          </a:ln>
        </p:spPr>
        <p:txBody>
          <a:bodyPr/>
          <a:lstStyle/>
          <a:p>
            <a:pPr eaLnBrk="0" hangingPunct="0">
              <a:tabLst>
                <a:tab pos="854075" algn="l"/>
              </a:tabLst>
            </a:pPr>
            <a:r>
              <a:rPr lang="fr-FR" altLang="fr-FR" sz="1400" b="1">
                <a:latin typeface="Arial" charset="0"/>
              </a:rPr>
              <a:t>"Générations et Cultures" Rapport d'Activité 2015				- 2</a:t>
            </a:r>
          </a:p>
        </p:txBody>
      </p:sp>
      <p:sp>
        <p:nvSpPr>
          <p:cNvPr id="18438" name="ZoneTexte 11"/>
          <p:cNvSpPr txBox="1">
            <a:spLocks noChangeArrowheads="1"/>
          </p:cNvSpPr>
          <p:nvPr/>
        </p:nvSpPr>
        <p:spPr bwMode="auto">
          <a:xfrm>
            <a:off x="1136650" y="3573463"/>
            <a:ext cx="184150" cy="246062"/>
          </a:xfrm>
          <a:prstGeom prst="rect">
            <a:avLst/>
          </a:prstGeom>
          <a:noFill/>
          <a:ln w="9525">
            <a:noFill/>
            <a:miter lim="800000"/>
            <a:headEnd/>
            <a:tailEnd/>
          </a:ln>
        </p:spPr>
        <p:txBody>
          <a:bodyPr wrap="none">
            <a:spAutoFit/>
          </a:bodyPr>
          <a:lstStyle/>
          <a:p>
            <a:pPr eaLnBrk="0" hangingPunct="0"/>
            <a:endParaRPr lang="fr-FR"/>
          </a:p>
        </p:txBody>
      </p:sp>
      <p:sp>
        <p:nvSpPr>
          <p:cNvPr id="18439" name="AutoShape 3"/>
          <p:cNvSpPr>
            <a:spLocks noChangeArrowheads="1"/>
          </p:cNvSpPr>
          <p:nvPr/>
        </p:nvSpPr>
        <p:spPr bwMode="auto">
          <a:xfrm>
            <a:off x="200025" y="333375"/>
            <a:ext cx="9540875" cy="5688013"/>
          </a:xfrm>
          <a:prstGeom prst="roundRect">
            <a:avLst>
              <a:gd name="adj" fmla="val 16667"/>
            </a:avLst>
          </a:prstGeom>
          <a:noFill/>
          <a:ln w="50800">
            <a:solidFill>
              <a:srgbClr val="982014"/>
            </a:solidFill>
            <a:round/>
            <a:headEnd/>
            <a:tailEnd/>
          </a:ln>
        </p:spPr>
        <p:txBody>
          <a:bodyPr wrap="none" anchor="ctr"/>
          <a:lstStyle/>
          <a:p>
            <a:pPr algn="ctr" eaLnBrk="0" hangingPunct="0"/>
            <a:endParaRPr lang="fr-FR" altLang="fr-FR"/>
          </a:p>
        </p:txBody>
      </p:sp>
      <p:sp>
        <p:nvSpPr>
          <p:cNvPr id="18440" name="Rectangle 10"/>
          <p:cNvSpPr>
            <a:spLocks noChangeArrowheads="1"/>
          </p:cNvSpPr>
          <p:nvPr/>
        </p:nvSpPr>
        <p:spPr bwMode="auto">
          <a:xfrm>
            <a:off x="1384300" y="476250"/>
            <a:ext cx="9906000" cy="400050"/>
          </a:xfrm>
          <a:prstGeom prst="rect">
            <a:avLst/>
          </a:prstGeom>
          <a:noFill/>
          <a:ln w="9525">
            <a:noFill/>
            <a:miter lim="800000"/>
            <a:headEnd/>
            <a:tailEnd/>
          </a:ln>
        </p:spPr>
        <p:txBody>
          <a:bodyPr>
            <a:spAutoFit/>
          </a:bodyPr>
          <a:lstStyle/>
          <a:p>
            <a:pPr eaLnBrk="0" hangingPunct="0"/>
            <a:r>
              <a:rPr lang="fr-FR" sz="2000" b="1">
                <a:solidFill>
                  <a:srgbClr val="879A43"/>
                </a:solidFill>
                <a:ea typeface="SimSun" pitchFamily="2" charset="-122"/>
              </a:rPr>
              <a:t>Edito du Président</a:t>
            </a:r>
            <a:endParaRPr lang="fr-FR" sz="2000"/>
          </a:p>
        </p:txBody>
      </p:sp>
      <p:pic>
        <p:nvPicPr>
          <p:cNvPr id="18441" name="Image 13" descr="E:\logos\plumes hd.png"/>
          <p:cNvPicPr>
            <a:picLocks noChangeAspect="1" noChangeArrowheads="1"/>
          </p:cNvPicPr>
          <p:nvPr/>
        </p:nvPicPr>
        <p:blipFill>
          <a:blip r:embed="rId4"/>
          <a:srcRect/>
          <a:stretch>
            <a:fillRect/>
          </a:stretch>
        </p:blipFill>
        <p:spPr bwMode="auto">
          <a:xfrm>
            <a:off x="992188" y="404813"/>
            <a:ext cx="504825" cy="431800"/>
          </a:xfrm>
          <a:prstGeom prst="rect">
            <a:avLst/>
          </a:prstGeom>
          <a:noFill/>
          <a:ln w="9525">
            <a:noFill/>
            <a:miter lim="800000"/>
            <a:headEnd/>
            <a:tailEnd/>
          </a:ln>
        </p:spPr>
      </p:pic>
      <p:sp>
        <p:nvSpPr>
          <p:cNvPr id="18442" name="Rectangle 1"/>
          <p:cNvSpPr>
            <a:spLocks noChangeArrowheads="1"/>
          </p:cNvSpPr>
          <p:nvPr/>
        </p:nvSpPr>
        <p:spPr bwMode="auto">
          <a:xfrm>
            <a:off x="952500" y="1187450"/>
            <a:ext cx="8321675" cy="4656138"/>
          </a:xfrm>
          <a:prstGeom prst="rect">
            <a:avLst/>
          </a:prstGeom>
          <a:noFill/>
          <a:ln w="9525">
            <a:noFill/>
            <a:miter lim="800000"/>
            <a:headEnd/>
            <a:tailEnd/>
          </a:ln>
        </p:spPr>
        <p:txBody>
          <a:bodyPr>
            <a:spAutoFit/>
          </a:bodyPr>
          <a:lstStyle/>
          <a:p>
            <a:pPr eaLnBrk="0" hangingPunct="0"/>
            <a:r>
              <a:rPr lang="fr-FR" sz="1200" b="1"/>
              <a:t>2015, une année de développement et d’innovation</a:t>
            </a:r>
            <a:endParaRPr lang="fr-FR" sz="1200"/>
          </a:p>
          <a:p>
            <a:pPr eaLnBrk="0" hangingPunct="0"/>
            <a:r>
              <a:rPr lang="fr-FR" sz="1200"/>
              <a:t>Malgré les difficultés financières  qui ont réduit à 4,4 ETP le nombre de salariés et grâce à l’appui des administrateurs bénévoles, </a:t>
            </a:r>
          </a:p>
          <a:p>
            <a:pPr eaLnBrk="0" hangingPunct="0"/>
            <a:r>
              <a:rPr lang="fr-FR" sz="1200"/>
              <a:t>notre association a:</a:t>
            </a:r>
          </a:p>
          <a:p>
            <a:pPr eaLnBrk="0" hangingPunct="0"/>
            <a:endParaRPr lang="fr-FR" sz="1200"/>
          </a:p>
          <a:p>
            <a:pPr eaLnBrk="0" hangingPunct="0">
              <a:buFont typeface="Wingdings" pitchFamily="2" charset="2"/>
              <a:buChar char="Ø"/>
            </a:pPr>
            <a:r>
              <a:rPr lang="fr-FR" sz="1200" b="1"/>
              <a:t>développé le logement intergénérationnel avec 90 binômes créés sur la Métropole lilloise et l’Artois, portant ainsi à 275</a:t>
            </a:r>
          </a:p>
          <a:p>
            <a:pPr eaLnBrk="0" hangingPunct="0"/>
            <a:r>
              <a:rPr lang="fr-FR" sz="1200"/>
              <a:t>le nombre de binômes réalisés depuis 2010 et a innové en organisant la </a:t>
            </a:r>
            <a:r>
              <a:rPr lang="fr-FR" sz="1200" b="1"/>
              <a:t>cohabitation d’une jeune étudiante au sein d’un EHPAD </a:t>
            </a:r>
            <a:r>
              <a:rPr lang="fr-FR" sz="1200"/>
              <a:t>;</a:t>
            </a:r>
          </a:p>
          <a:p>
            <a:pPr eaLnBrk="0" hangingPunct="0"/>
            <a:endParaRPr lang="fr-FR" sz="1200"/>
          </a:p>
          <a:p>
            <a:pPr eaLnBrk="0" hangingPunct="0">
              <a:buFont typeface="Wingdings" pitchFamily="2" charset="2"/>
              <a:buChar char="Ø"/>
            </a:pPr>
            <a:r>
              <a:rPr lang="fr-FR" sz="1200"/>
              <a:t> poursuivi une animation au sein de 4 foyers ou résidences sociales des bailleurs ARELI et ADOMA tout en </a:t>
            </a:r>
            <a:r>
              <a:rPr lang="fr-FR" sz="1200" b="1"/>
              <a:t>initiant, avec un</a:t>
            </a:r>
          </a:p>
          <a:p>
            <a:pPr eaLnBrk="0" hangingPunct="0"/>
            <a:r>
              <a:rPr lang="fr-FR" sz="1200" b="1"/>
              <a:t>objectif d’accompagnement sur trois ans, la participation des résidents</a:t>
            </a:r>
            <a:r>
              <a:rPr lang="fr-FR" sz="1200"/>
              <a:t> </a:t>
            </a:r>
            <a:r>
              <a:rPr lang="fr-FR" sz="1200" b="1"/>
              <a:t>à la vie de 3 foyers ou résidences sociales d’ADOMA </a:t>
            </a:r>
            <a:r>
              <a:rPr lang="fr-FR" sz="1200"/>
              <a:t>en s’appuyant sur les résidents nouvellement élus au Conseil de Concertation au sein de chaque foyer (élections d’avril à septembre 2015) et sur les responsable et agent de maintenance de chaque site, dans l’objectif de les rendre acteurs dans leur lieu de vie ;</a:t>
            </a:r>
          </a:p>
          <a:p>
            <a:pPr eaLnBrk="0" hangingPunct="0"/>
            <a:r>
              <a:rPr lang="fr-FR" sz="1200"/>
              <a:t> </a:t>
            </a:r>
          </a:p>
          <a:p>
            <a:pPr eaLnBrk="0" hangingPunct="0">
              <a:buFont typeface="Wingdings" pitchFamily="2" charset="2"/>
              <a:buChar char="Ø"/>
            </a:pPr>
            <a:r>
              <a:rPr lang="fr-FR" sz="1200"/>
              <a:t> dans le cadre du Centre Régional de Ressources sur l’Intergénération,</a:t>
            </a:r>
          </a:p>
          <a:p>
            <a:pPr eaLnBrk="0" hangingPunct="0">
              <a:buFont typeface="Arial" charset="0"/>
              <a:buChar char="•"/>
            </a:pPr>
            <a:r>
              <a:rPr lang="fr-FR" sz="1200" b="1"/>
              <a:t>construit et animé des ateliers d’échanges de pratiques professionnelles</a:t>
            </a:r>
            <a:r>
              <a:rPr lang="fr-FR" sz="1200"/>
              <a:t> sur les thèmes de l’habitat intergénérationnel, de l’animation intergénérationnelle dans les lieux de vie pour personnes âgées, de l’évaluation des actions intergénérationnelles, mobilisant plus de 50 participants ;</a:t>
            </a:r>
          </a:p>
          <a:p>
            <a:pPr eaLnBrk="0" hangingPunct="0">
              <a:buFont typeface="Arial" charset="0"/>
              <a:buChar char="•"/>
            </a:pPr>
            <a:r>
              <a:rPr lang="fr-FR" sz="1200"/>
              <a:t>réalisé </a:t>
            </a:r>
            <a:r>
              <a:rPr lang="fr-FR" sz="1200" b="1"/>
              <a:t>un livret de 21 bonnes pratiques sur le thème « Réussite éducative et Intergénération », dont 400 exemplaires</a:t>
            </a:r>
            <a:r>
              <a:rPr lang="fr-FR" sz="1200"/>
              <a:t> ont été diffusés ;</a:t>
            </a:r>
          </a:p>
          <a:p>
            <a:pPr eaLnBrk="0" hangingPunct="0">
              <a:buFont typeface="Arial" charset="0"/>
              <a:buChar char="•"/>
            </a:pPr>
            <a:r>
              <a:rPr lang="fr-FR" sz="1200" b="1"/>
              <a:t>organisé avec l’appui du réseau Assemblage, le 4</a:t>
            </a:r>
            <a:r>
              <a:rPr lang="fr-FR" sz="1200" b="1" baseline="30000"/>
              <a:t>ème</a:t>
            </a:r>
            <a:r>
              <a:rPr lang="fr-FR" sz="1200" b="1"/>
              <a:t> Printemps de</a:t>
            </a:r>
            <a:r>
              <a:rPr lang="fr-FR" sz="1200"/>
              <a:t> </a:t>
            </a:r>
            <a:r>
              <a:rPr lang="fr-FR" sz="1200" b="1"/>
              <a:t>l’Intergénération </a:t>
            </a:r>
            <a:r>
              <a:rPr lang="fr-FR" sz="1200"/>
              <a:t>sur ce même thème, rassemblant au Nouveau Siècle à Lille le 15 avril 2015 près de 150 participants et donnant la parole à 20 acteurs de terrain.</a:t>
            </a:r>
          </a:p>
          <a:p>
            <a:pPr eaLnBrk="0" hangingPunct="0"/>
            <a:r>
              <a:rPr lang="fr-FR" sz="1200"/>
              <a:t> </a:t>
            </a:r>
          </a:p>
          <a:p>
            <a:pPr eaLnBrk="0" hangingPunct="0"/>
            <a:r>
              <a:rPr lang="fr-FR" sz="1200" b="1"/>
              <a:t>Un grand merci à ceux qui nous permettent d’agir : les acteurs, bien sûr - qui sont en première ligne sur ce terrain du vivre ensemble - les  bénévoles et salariés de notre association ainsi que nos financeurs  </a:t>
            </a:r>
          </a:p>
          <a:p>
            <a:pPr eaLnBrk="0" hangingPunct="0"/>
            <a:r>
              <a:rPr lang="fr-FR" altLang="fr-FR" sz="1200" b="1">
                <a:ea typeface="SimSun" pitchFamily="2" charset="-122"/>
              </a:rPr>
              <a:t>						</a:t>
            </a:r>
            <a:r>
              <a:rPr lang="fr-FR" altLang="fr-FR" sz="1200">
                <a:ea typeface="SimSun" pitchFamily="2" charset="-122"/>
              </a:rPr>
              <a:t>Henri Le Marois</a:t>
            </a:r>
          </a:p>
          <a:p>
            <a:pPr eaLnBrk="0" hangingPunct="0"/>
            <a:endParaRPr lang="fr-FR" sz="1200" b="1"/>
          </a:p>
          <a:p>
            <a:pPr eaLnBrk="0" hangingPunct="0"/>
            <a:endParaRPr lang="fr-FR" sz="12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AutoShape 7"/>
          <p:cNvSpPr>
            <a:spLocks noChangeArrowheads="1"/>
          </p:cNvSpPr>
          <p:nvPr/>
        </p:nvSpPr>
        <p:spPr bwMode="auto">
          <a:xfrm>
            <a:off x="631825" y="981075"/>
            <a:ext cx="8858250" cy="4895850"/>
          </a:xfrm>
          <a:prstGeom prst="foldedCorner">
            <a:avLst>
              <a:gd name="adj" fmla="val 12500"/>
            </a:avLst>
          </a:prstGeom>
          <a:solidFill>
            <a:srgbClr val="CCFFCC">
              <a:alpha val="49803"/>
            </a:srgbClr>
          </a:solidFill>
          <a:ln w="9525">
            <a:solidFill>
              <a:schemeClr val="tx1"/>
            </a:solidFill>
            <a:round/>
            <a:headEnd/>
            <a:tailEnd/>
          </a:ln>
        </p:spPr>
        <p:txBody>
          <a:bodyPr wrap="none" anchor="ctr"/>
          <a:lstStyle/>
          <a:p>
            <a:pPr eaLnBrk="0" hangingPunct="0">
              <a:lnSpc>
                <a:spcPts val="1200"/>
              </a:lnSpc>
            </a:pPr>
            <a:r>
              <a:rPr lang="fr-FR" altLang="fr-FR" sz="1100" b="1" i="1">
                <a:solidFill>
                  <a:srgbClr val="982014"/>
                </a:solidFill>
                <a:ea typeface="SimSun" pitchFamily="2" charset="-122"/>
              </a:rPr>
              <a:t> </a:t>
            </a:r>
          </a:p>
          <a:p>
            <a:pPr eaLnBrk="0" hangingPunct="0">
              <a:lnSpc>
                <a:spcPts val="1200"/>
              </a:lnSpc>
            </a:pPr>
            <a:endParaRPr lang="fr-FR" altLang="fr-FR" sz="1100" b="1" i="1">
              <a:solidFill>
                <a:srgbClr val="982014"/>
              </a:solidFill>
              <a:ea typeface="SimSun" pitchFamily="2" charset="-122"/>
            </a:endParaRPr>
          </a:p>
        </p:txBody>
      </p:sp>
      <p:sp>
        <p:nvSpPr>
          <p:cNvPr id="11" name="Rectangle à coins arrondis 10"/>
          <p:cNvSpPr/>
          <p:nvPr/>
        </p:nvSpPr>
        <p:spPr bwMode="auto">
          <a:xfrm>
            <a:off x="849313" y="1916113"/>
            <a:ext cx="8351837" cy="4033837"/>
          </a:xfrm>
          <a:prstGeom prst="roundRect">
            <a:avLst/>
          </a:prstGeom>
          <a:solidFill>
            <a:schemeClr val="accent1"/>
          </a:solidFill>
          <a:ln w="9525" cap="flat" cmpd="sng" algn="ctr">
            <a:solidFill>
              <a:schemeClr val="tx1"/>
            </a:solidFill>
            <a:prstDash val="solid"/>
            <a:round/>
            <a:headEnd type="none" w="med" len="med"/>
            <a:tailEnd type="none" w="med" len="med"/>
          </a:ln>
          <a:effectLst/>
          <a:extLst/>
        </p:spPr>
        <p:txBody>
          <a:bodyPr/>
          <a:lstStyle/>
          <a:p>
            <a:pPr eaLnBrk="0" hangingPunct="0">
              <a:defRPr/>
            </a:pPr>
            <a:r>
              <a:rPr lang="fr-FR" sz="1200" b="1" dirty="0">
                <a:cs typeface="+mn-cs"/>
              </a:rPr>
              <a:t>LA MISE EN PLACE DE MANIFESTATIONS</a:t>
            </a:r>
            <a:r>
              <a:rPr lang="fr-FR" sz="1200" dirty="0">
                <a:cs typeface="+mn-cs"/>
              </a:rPr>
              <a:t> </a:t>
            </a:r>
          </a:p>
          <a:p>
            <a:pPr eaLnBrk="0" hangingPunct="0">
              <a:defRPr/>
            </a:pPr>
            <a:r>
              <a:rPr lang="fr-FR" sz="1200" dirty="0">
                <a:cs typeface="+mn-cs"/>
                <a:sym typeface="Symbol"/>
              </a:rPr>
              <a:t> </a:t>
            </a:r>
            <a:r>
              <a:rPr lang="fr-FR" sz="1200" b="1" dirty="0">
                <a:cs typeface="+mn-cs"/>
              </a:rPr>
              <a:t>Deux conférences ont été organisées </a:t>
            </a:r>
            <a:r>
              <a:rPr lang="fr-FR" sz="1200" dirty="0">
                <a:cs typeface="+mn-cs"/>
              </a:rPr>
              <a:t>: </a:t>
            </a:r>
          </a:p>
          <a:p>
            <a:pPr marL="171450" indent="-171450" eaLnBrk="0" hangingPunct="0">
              <a:buFont typeface="Arial" panose="020B0604020202020204" pitchFamily="34" charset="0"/>
              <a:buChar char="•"/>
              <a:defRPr/>
            </a:pPr>
            <a:r>
              <a:rPr lang="fr-FR" sz="1200" dirty="0">
                <a:cs typeface="+mn-cs"/>
              </a:rPr>
              <a:t>Le 6 février 2015 le documentaire « Y-a-t-il encore mon pays ailleurs » ? a été présenté dans la Résidence ARELI Henri Convain à Lille Fives, en présence du réalisateur François Havez à 60 participants composés pour moitié de résidents du foyer, Chibanis âgés pour la plupart et pour moitié d’habitants du quartier et de partenaires de l’action. </a:t>
            </a:r>
          </a:p>
          <a:p>
            <a:pPr marL="171450" indent="-171450" eaLnBrk="0" hangingPunct="0">
              <a:buFont typeface="Arial" panose="020B0604020202020204" pitchFamily="34" charset="0"/>
              <a:buChar char="•"/>
              <a:defRPr/>
            </a:pPr>
            <a:r>
              <a:rPr lang="fr-FR" sz="1200" dirty="0">
                <a:cs typeface="+mn-cs"/>
              </a:rPr>
              <a:t>Le 14 avril, sur le thème « revisiter, revivifier, redynamiser l’éducation populaire », Marc Héber Suffrin est intervenu devant 30 personnes à la Maison de l’Education Permanente à Lille.</a:t>
            </a:r>
          </a:p>
          <a:p>
            <a:pPr marL="171450" indent="-171450" eaLnBrk="0" hangingPunct="0">
              <a:buFont typeface="Arial" panose="020B0604020202020204" pitchFamily="34" charset="0"/>
              <a:buChar char="•"/>
              <a:defRPr/>
            </a:pPr>
            <a:endParaRPr lang="fr-FR" sz="1200" dirty="0">
              <a:cs typeface="+mn-cs"/>
            </a:endParaRPr>
          </a:p>
          <a:p>
            <a:pPr marL="171450" indent="-171450" eaLnBrk="0" hangingPunct="0">
              <a:buFont typeface="Symbol" panose="05050102010706020507" pitchFamily="18" charset="2"/>
              <a:buChar char="®"/>
              <a:defRPr/>
            </a:pPr>
            <a:r>
              <a:rPr lang="fr-FR" sz="1200" b="1" dirty="0">
                <a:cs typeface="+mn-cs"/>
              </a:rPr>
              <a:t>Co-organisé avec les membres du réseau ASSEMBLAGE le quatrième Printemps de l’Intergénération </a:t>
            </a:r>
            <a:r>
              <a:rPr lang="fr-FR" sz="1200" dirty="0">
                <a:cs typeface="+mn-cs"/>
              </a:rPr>
              <a:t>s’est déroulé le 15 avril au Nouveau siècle à Lille sur le thème Réussite éducative et Intergénération. la manifestation a réuni 145 participants et a donné la parole à 20 acteurs de terrain. </a:t>
            </a:r>
          </a:p>
          <a:p>
            <a:pPr eaLnBrk="0" hangingPunct="0">
              <a:buFont typeface="Arial" pitchFamily="34" charset="0"/>
              <a:buChar char="•"/>
              <a:defRPr/>
            </a:pPr>
            <a:r>
              <a:rPr lang="fr-FR" sz="1200" dirty="0">
                <a:cs typeface="+mn-cs"/>
              </a:rPr>
              <a:t> Le matin, une table ronde sur le thème « il faut tout un village pour élever un enfant » s’est  déroulée  autour de trois thématiques principales, abordées par chaque intervenant à partir de ses expériences : la mobilisation des « parties prenantes » ; l’éducation partagée ; l’approche globale.</a:t>
            </a:r>
          </a:p>
          <a:p>
            <a:pPr eaLnBrk="0" hangingPunct="0">
              <a:buFont typeface="Arial" pitchFamily="34" charset="0"/>
              <a:buChar char="•"/>
              <a:defRPr/>
            </a:pPr>
            <a:r>
              <a:rPr lang="fr-FR" sz="1200" dirty="0">
                <a:cs typeface="+mn-cs"/>
              </a:rPr>
              <a:t>L’après-midi</a:t>
            </a:r>
            <a:r>
              <a:rPr lang="fr-FR" sz="1200" b="1" dirty="0">
                <a:cs typeface="+mn-cs"/>
              </a:rPr>
              <a:t>, </a:t>
            </a:r>
            <a:r>
              <a:rPr lang="fr-FR" sz="1200" dirty="0">
                <a:cs typeface="+mn-cs"/>
              </a:rPr>
              <a:t>une table ronde sur le thème «  Jeunes, adultes, parents, seniors, ils agissent dans les territoires avec le soutien de centres sociaux, associations, clubs de prévention, collectivités, éducation nationale….. Ils témoignent » a permis à 6 porteurs de projets de présenter leurs initiatives  : L’Outil en Main- Quand des jeunes s’initient aux métiers manuels grâce aux retraités bénévoles; l’ AASDAF – Accompagnement scolaire dans et avec les familles; le Club de prévention Itinéraires - Dispositif d’accueil des élèves temporairement exclus; les Centres sociaux de Douai - Brigades seniors dans les NAP; le Comité des Sages de Lens – Intergénération et Citoyenneté; la Bibliothèque Miss Robin d’Avion - Parents Lecteurs.</a:t>
            </a:r>
            <a:endParaRPr lang="fr-FR" sz="1200" b="1" dirty="0">
              <a:solidFill>
                <a:srgbClr val="982014"/>
              </a:solidFill>
              <a:cs typeface="Calibri" pitchFamily="34" charset="0"/>
            </a:endParaRPr>
          </a:p>
        </p:txBody>
      </p:sp>
      <p:sp>
        <p:nvSpPr>
          <p:cNvPr id="20483" name="Espace réservé du pied de page 7"/>
          <p:cNvSpPr>
            <a:spLocks noGrp="1"/>
          </p:cNvSpPr>
          <p:nvPr>
            <p:ph type="ftr" sz="quarter" idx="10"/>
          </p:nvPr>
        </p:nvSpPr>
        <p:spPr>
          <a:xfrm>
            <a:off x="1784350" y="6308725"/>
            <a:ext cx="8101013" cy="541338"/>
          </a:xfrm>
          <a:solidFill>
            <a:schemeClr val="bg1"/>
          </a:solidFill>
          <a:ln>
            <a:miter lim="800000"/>
            <a:headEnd/>
            <a:tailEnd/>
          </a:ln>
        </p:spPr>
        <p:txBody>
          <a:bodyPr/>
          <a:lstStyle/>
          <a:p>
            <a:pPr algn="l">
              <a:defRPr/>
            </a:pPr>
            <a:r>
              <a:rPr lang="fr-FR" altLang="fr-FR">
                <a:latin typeface="Arial" charset="0"/>
              </a:rPr>
              <a:t>"Générations et Cultures" Rapport d'Activité 2015				- 3</a:t>
            </a:r>
          </a:p>
        </p:txBody>
      </p:sp>
      <p:sp>
        <p:nvSpPr>
          <p:cNvPr id="20484" name="ZoneTexte 11"/>
          <p:cNvSpPr txBox="1">
            <a:spLocks noChangeArrowheads="1"/>
          </p:cNvSpPr>
          <p:nvPr/>
        </p:nvSpPr>
        <p:spPr bwMode="auto">
          <a:xfrm>
            <a:off x="1136650" y="3573463"/>
            <a:ext cx="184150" cy="246062"/>
          </a:xfrm>
          <a:prstGeom prst="rect">
            <a:avLst/>
          </a:prstGeom>
          <a:noFill/>
          <a:ln w="9525">
            <a:noFill/>
            <a:miter lim="800000"/>
            <a:headEnd/>
            <a:tailEnd/>
          </a:ln>
        </p:spPr>
        <p:txBody>
          <a:bodyPr wrap="none">
            <a:spAutoFit/>
          </a:bodyPr>
          <a:lstStyle/>
          <a:p>
            <a:pPr eaLnBrk="0" hangingPunct="0"/>
            <a:endParaRPr lang="fr-FR"/>
          </a:p>
        </p:txBody>
      </p:sp>
      <p:sp>
        <p:nvSpPr>
          <p:cNvPr id="20485" name="AutoShape 3"/>
          <p:cNvSpPr>
            <a:spLocks noChangeArrowheads="1"/>
          </p:cNvSpPr>
          <p:nvPr/>
        </p:nvSpPr>
        <p:spPr bwMode="auto">
          <a:xfrm>
            <a:off x="200025" y="333375"/>
            <a:ext cx="9540875" cy="5688013"/>
          </a:xfrm>
          <a:prstGeom prst="roundRect">
            <a:avLst>
              <a:gd name="adj" fmla="val 16667"/>
            </a:avLst>
          </a:prstGeom>
          <a:noFill/>
          <a:ln w="50800">
            <a:solidFill>
              <a:srgbClr val="982014"/>
            </a:solidFill>
            <a:round/>
            <a:headEnd/>
            <a:tailEnd/>
          </a:ln>
        </p:spPr>
        <p:txBody>
          <a:bodyPr wrap="none" anchor="ctr"/>
          <a:lstStyle/>
          <a:p>
            <a:pPr algn="ctr" eaLnBrk="0" hangingPunct="0"/>
            <a:endParaRPr lang="fr-FR" altLang="fr-FR"/>
          </a:p>
        </p:txBody>
      </p:sp>
      <p:pic>
        <p:nvPicPr>
          <p:cNvPr id="20486" name="Image 16" descr="E:\logos\plumes hd.png"/>
          <p:cNvPicPr>
            <a:picLocks noChangeAspect="1" noChangeArrowheads="1"/>
          </p:cNvPicPr>
          <p:nvPr/>
        </p:nvPicPr>
        <p:blipFill>
          <a:blip r:embed="rId3"/>
          <a:srcRect/>
          <a:stretch>
            <a:fillRect/>
          </a:stretch>
        </p:blipFill>
        <p:spPr bwMode="auto">
          <a:xfrm>
            <a:off x="992188" y="404813"/>
            <a:ext cx="504825" cy="431800"/>
          </a:xfrm>
          <a:prstGeom prst="rect">
            <a:avLst/>
          </a:prstGeom>
          <a:noFill/>
          <a:ln w="9525">
            <a:noFill/>
            <a:miter lim="800000"/>
            <a:headEnd/>
            <a:tailEnd/>
          </a:ln>
        </p:spPr>
      </p:pic>
      <p:sp>
        <p:nvSpPr>
          <p:cNvPr id="20487" name="Rectangle 2"/>
          <p:cNvSpPr>
            <a:spLocks noChangeArrowheads="1"/>
          </p:cNvSpPr>
          <p:nvPr/>
        </p:nvSpPr>
        <p:spPr bwMode="auto">
          <a:xfrm>
            <a:off x="1384300" y="476250"/>
            <a:ext cx="9906000" cy="400050"/>
          </a:xfrm>
          <a:prstGeom prst="rect">
            <a:avLst/>
          </a:prstGeom>
          <a:noFill/>
          <a:ln w="9525">
            <a:noFill/>
            <a:miter lim="800000"/>
            <a:headEnd/>
            <a:tailEnd/>
          </a:ln>
        </p:spPr>
        <p:txBody>
          <a:bodyPr>
            <a:spAutoFit/>
          </a:bodyPr>
          <a:lstStyle/>
          <a:p>
            <a:pPr algn="just" eaLnBrk="0" hangingPunct="0">
              <a:spcAft>
                <a:spcPts val="600"/>
              </a:spcAft>
            </a:pPr>
            <a:r>
              <a:rPr lang="fr-FR" altLang="fr-FR" sz="2000" b="1">
                <a:solidFill>
                  <a:srgbClr val="879A43"/>
                </a:solidFill>
                <a:ea typeface="SimSun" pitchFamily="2" charset="-122"/>
              </a:rPr>
              <a:t>Centre de ressources</a:t>
            </a:r>
            <a:endParaRPr lang="fr-FR" altLang="fr-FR" sz="1100">
              <a:ea typeface="SimSun" pitchFamily="2" charset="-122"/>
            </a:endParaRPr>
          </a:p>
        </p:txBody>
      </p:sp>
      <p:sp>
        <p:nvSpPr>
          <p:cNvPr id="20488" name="Rectangle à coins arrondis 8"/>
          <p:cNvSpPr>
            <a:spLocks noChangeArrowheads="1"/>
          </p:cNvSpPr>
          <p:nvPr/>
        </p:nvSpPr>
        <p:spPr bwMode="auto">
          <a:xfrm>
            <a:off x="128588" y="836613"/>
            <a:ext cx="4176712" cy="1296987"/>
          </a:xfrm>
          <a:prstGeom prst="roundRect">
            <a:avLst>
              <a:gd name="adj" fmla="val 16667"/>
            </a:avLst>
          </a:prstGeom>
          <a:solidFill>
            <a:srgbClr val="E3FDA1"/>
          </a:solidFill>
          <a:ln w="9525" algn="ctr">
            <a:solidFill>
              <a:schemeClr val="tx1"/>
            </a:solidFill>
            <a:round/>
            <a:headEnd/>
            <a:tailEnd/>
          </a:ln>
        </p:spPr>
        <p:txBody>
          <a:bodyPr/>
          <a:lstStyle/>
          <a:p>
            <a:pPr eaLnBrk="0" hangingPunct="0"/>
            <a:r>
              <a:rPr lang="fr-FR" sz="1200" b="1"/>
              <a:t> LA RÉALISATION D’UNE FONCTION « VEILLE- COMMUNICATION »</a:t>
            </a:r>
            <a:endParaRPr lang="fr-FR" sz="1200"/>
          </a:p>
          <a:p>
            <a:pPr eaLnBrk="0" hangingPunct="0"/>
            <a:r>
              <a:rPr lang="fr-FR" sz="1200">
                <a:sym typeface="Symbol" pitchFamily="18" charset="2"/>
              </a:rPr>
              <a:t> </a:t>
            </a:r>
            <a:r>
              <a:rPr lang="fr-FR" sz="1200"/>
              <a:t>Mise en place d’une « lettre » spécifique sur l’intergénérationnel, reprenant des informations politiques,</a:t>
            </a:r>
          </a:p>
          <a:p>
            <a:pPr eaLnBrk="0" hangingPunct="0"/>
            <a:r>
              <a:rPr lang="fr-FR" sz="1200"/>
              <a:t> juridiques, des études, des informations sur les manifestations.</a:t>
            </a:r>
          </a:p>
          <a:p>
            <a:pPr eaLnBrk="0" hangingPunct="0"/>
            <a:r>
              <a:rPr lang="fr-FR" sz="1200"/>
              <a:t>Deux lettres ont été diffusées à 310 contacts.</a:t>
            </a:r>
          </a:p>
        </p:txBody>
      </p:sp>
      <p:sp>
        <p:nvSpPr>
          <p:cNvPr id="20489" name="Rectangle à coins arrondis 9"/>
          <p:cNvSpPr>
            <a:spLocks noChangeArrowheads="1"/>
          </p:cNvSpPr>
          <p:nvPr/>
        </p:nvSpPr>
        <p:spPr bwMode="auto">
          <a:xfrm>
            <a:off x="5407025" y="1282700"/>
            <a:ext cx="4441825" cy="1066800"/>
          </a:xfrm>
          <a:prstGeom prst="roundRect">
            <a:avLst>
              <a:gd name="adj" fmla="val 16667"/>
            </a:avLst>
          </a:prstGeom>
          <a:solidFill>
            <a:srgbClr val="FEF3A0"/>
          </a:solidFill>
          <a:ln w="9525" algn="ctr">
            <a:solidFill>
              <a:schemeClr val="tx1"/>
            </a:solidFill>
            <a:round/>
            <a:headEnd/>
            <a:tailEnd/>
          </a:ln>
        </p:spPr>
        <p:txBody>
          <a:bodyPr/>
          <a:lstStyle/>
          <a:p>
            <a:pPr eaLnBrk="0" hangingPunct="0"/>
            <a:r>
              <a:rPr lang="fr-FR" sz="1200" b="1"/>
              <a:t>La valorisation des bonnes pratiques</a:t>
            </a:r>
            <a:endParaRPr lang="fr-FR" sz="1200"/>
          </a:p>
          <a:p>
            <a:pPr eaLnBrk="0" hangingPunct="0"/>
            <a:r>
              <a:rPr lang="fr-FR" sz="1200">
                <a:sym typeface="Symbol" pitchFamily="18" charset="2"/>
              </a:rPr>
              <a:t>21</a:t>
            </a:r>
            <a:r>
              <a:rPr lang="fr-FR" sz="1200"/>
              <a:t> fiches ont été réalisées sur le thème « Réussite Educative et Intergénération » et mises en ligne sur notre site et celui de France Bénévolat. Elles ont été publiées dans un livret diffusé à 400 exemplaires, notamment lors du 4</a:t>
            </a:r>
            <a:r>
              <a:rPr lang="fr-FR" sz="1200" baseline="30000"/>
              <a:t>ème</a:t>
            </a:r>
            <a:r>
              <a:rPr lang="fr-FR" sz="1200"/>
              <a:t> Printemps de l’Intergénération.</a:t>
            </a:r>
          </a:p>
        </p:txBody>
      </p:sp>
      <p:pic>
        <p:nvPicPr>
          <p:cNvPr id="20490" name="Picture 2"/>
          <p:cNvPicPr>
            <a:picLocks noChangeAspect="1" noChangeArrowheads="1"/>
          </p:cNvPicPr>
          <p:nvPr/>
        </p:nvPicPr>
        <p:blipFill>
          <a:blip r:embed="rId4"/>
          <a:srcRect/>
          <a:stretch>
            <a:fillRect/>
          </a:stretch>
        </p:blipFill>
        <p:spPr bwMode="auto">
          <a:xfrm>
            <a:off x="4521200" y="1052513"/>
            <a:ext cx="719138" cy="811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à coins arrondis 24"/>
          <p:cNvSpPr>
            <a:spLocks noChangeArrowheads="1"/>
          </p:cNvSpPr>
          <p:nvPr/>
        </p:nvSpPr>
        <p:spPr bwMode="auto">
          <a:xfrm>
            <a:off x="2505075" y="4221163"/>
            <a:ext cx="6696075" cy="1728787"/>
          </a:xfrm>
          <a:prstGeom prst="roundRect">
            <a:avLst>
              <a:gd name="adj" fmla="val 16667"/>
            </a:avLst>
          </a:prstGeom>
          <a:solidFill>
            <a:srgbClr val="FEECCE"/>
          </a:solidFill>
          <a:ln w="9525" algn="ctr">
            <a:solidFill>
              <a:schemeClr val="tx1"/>
            </a:solidFill>
            <a:round/>
            <a:headEnd/>
            <a:tailEnd/>
          </a:ln>
        </p:spPr>
        <p:txBody>
          <a:bodyPr/>
          <a:lstStyle/>
          <a:p>
            <a:pPr eaLnBrk="0" hangingPunct="0"/>
            <a:endParaRPr lang="fr-FR" sz="2400">
              <a:solidFill>
                <a:srgbClr val="000000"/>
              </a:solidFill>
            </a:endParaRPr>
          </a:p>
        </p:txBody>
      </p:sp>
      <p:sp>
        <p:nvSpPr>
          <p:cNvPr id="16" name="AutoShape 7"/>
          <p:cNvSpPr>
            <a:spLocks noChangeArrowheads="1"/>
          </p:cNvSpPr>
          <p:nvPr/>
        </p:nvSpPr>
        <p:spPr bwMode="auto">
          <a:xfrm>
            <a:off x="415925" y="981075"/>
            <a:ext cx="6859588" cy="3168650"/>
          </a:xfrm>
          <a:prstGeom prst="foldedCorner">
            <a:avLst>
              <a:gd name="adj" fmla="val 12500"/>
            </a:avLst>
          </a:prstGeom>
          <a:solidFill>
            <a:schemeClr val="accent3">
              <a:lumMod val="95000"/>
              <a:alpha val="49804"/>
            </a:schemeClr>
          </a:solidFill>
          <a:ln w="9525">
            <a:solidFill>
              <a:schemeClr val="tx1"/>
            </a:solidFill>
            <a:round/>
            <a:headEnd/>
            <a:tailEnd/>
          </a:ln>
        </p:spPr>
        <p:txBody>
          <a:bodyPr wrap="none" anchor="ctr"/>
          <a:lstStyle/>
          <a:p>
            <a:pPr eaLnBrk="0" hangingPunct="0">
              <a:lnSpc>
                <a:spcPts val="1200"/>
              </a:lnSpc>
              <a:defRPr/>
            </a:pPr>
            <a:r>
              <a:rPr lang="fr-FR" altLang="fr-FR" sz="1100" b="1" i="1" dirty="0">
                <a:solidFill>
                  <a:srgbClr val="982014"/>
                </a:solidFill>
                <a:ea typeface="SimSun" pitchFamily="2" charset="-122"/>
                <a:cs typeface="+mn-cs"/>
              </a:rPr>
              <a:t> </a:t>
            </a:r>
          </a:p>
          <a:p>
            <a:pPr eaLnBrk="0" hangingPunct="0">
              <a:lnSpc>
                <a:spcPts val="1200"/>
              </a:lnSpc>
              <a:defRPr/>
            </a:pPr>
            <a:endParaRPr lang="fr-FR" altLang="fr-FR" sz="1100" b="1" i="1" dirty="0">
              <a:solidFill>
                <a:srgbClr val="982014"/>
              </a:solidFill>
              <a:ea typeface="SimSun" pitchFamily="2" charset="-122"/>
              <a:cs typeface="+mn-cs"/>
            </a:endParaRPr>
          </a:p>
        </p:txBody>
      </p:sp>
      <p:sp>
        <p:nvSpPr>
          <p:cNvPr id="22531" name="Espace réservé du pied de page 7"/>
          <p:cNvSpPr>
            <a:spLocks noGrp="1"/>
          </p:cNvSpPr>
          <p:nvPr>
            <p:ph type="ftr" sz="quarter" idx="10"/>
          </p:nvPr>
        </p:nvSpPr>
        <p:spPr>
          <a:xfrm>
            <a:off x="1784350" y="6308725"/>
            <a:ext cx="8101013" cy="541338"/>
          </a:xfrm>
          <a:solidFill>
            <a:schemeClr val="bg1"/>
          </a:solidFill>
          <a:ln>
            <a:miter lim="800000"/>
            <a:headEnd/>
            <a:tailEnd/>
          </a:ln>
        </p:spPr>
        <p:txBody>
          <a:bodyPr/>
          <a:lstStyle/>
          <a:p>
            <a:pPr algn="l">
              <a:defRPr/>
            </a:pPr>
            <a:r>
              <a:rPr lang="fr-FR" altLang="fr-FR">
                <a:latin typeface="Arial" charset="0"/>
              </a:rPr>
              <a:t>"Générations et Cultures" Rapport d'Activité 2015				- 4</a:t>
            </a:r>
          </a:p>
        </p:txBody>
      </p:sp>
      <p:sp>
        <p:nvSpPr>
          <p:cNvPr id="22532" name="ZoneTexte 11"/>
          <p:cNvSpPr txBox="1">
            <a:spLocks noChangeArrowheads="1"/>
          </p:cNvSpPr>
          <p:nvPr/>
        </p:nvSpPr>
        <p:spPr bwMode="auto">
          <a:xfrm>
            <a:off x="1136650" y="3573463"/>
            <a:ext cx="184150" cy="246062"/>
          </a:xfrm>
          <a:prstGeom prst="rect">
            <a:avLst/>
          </a:prstGeom>
          <a:noFill/>
          <a:ln w="9525">
            <a:noFill/>
            <a:miter lim="800000"/>
            <a:headEnd/>
            <a:tailEnd/>
          </a:ln>
        </p:spPr>
        <p:txBody>
          <a:bodyPr wrap="none">
            <a:spAutoFit/>
          </a:bodyPr>
          <a:lstStyle/>
          <a:p>
            <a:pPr eaLnBrk="0" hangingPunct="0"/>
            <a:endParaRPr lang="fr-FR"/>
          </a:p>
        </p:txBody>
      </p:sp>
      <p:sp>
        <p:nvSpPr>
          <p:cNvPr id="22533" name="AutoShape 3"/>
          <p:cNvSpPr>
            <a:spLocks noChangeArrowheads="1"/>
          </p:cNvSpPr>
          <p:nvPr/>
        </p:nvSpPr>
        <p:spPr bwMode="auto">
          <a:xfrm>
            <a:off x="200025" y="333375"/>
            <a:ext cx="9540875" cy="5688013"/>
          </a:xfrm>
          <a:prstGeom prst="roundRect">
            <a:avLst>
              <a:gd name="adj" fmla="val 16667"/>
            </a:avLst>
          </a:prstGeom>
          <a:noFill/>
          <a:ln w="50800">
            <a:solidFill>
              <a:srgbClr val="982014"/>
            </a:solidFill>
            <a:round/>
            <a:headEnd/>
            <a:tailEnd/>
          </a:ln>
        </p:spPr>
        <p:txBody>
          <a:bodyPr wrap="none" anchor="ctr"/>
          <a:lstStyle/>
          <a:p>
            <a:pPr algn="ctr" eaLnBrk="0" hangingPunct="0"/>
            <a:endParaRPr lang="fr-FR" altLang="fr-FR"/>
          </a:p>
        </p:txBody>
      </p:sp>
      <p:sp>
        <p:nvSpPr>
          <p:cNvPr id="22534" name="Rectangle 3"/>
          <p:cNvSpPr>
            <a:spLocks noChangeArrowheads="1"/>
          </p:cNvSpPr>
          <p:nvPr/>
        </p:nvSpPr>
        <p:spPr bwMode="auto">
          <a:xfrm>
            <a:off x="415925" y="765175"/>
            <a:ext cx="6697663" cy="3600450"/>
          </a:xfrm>
          <a:prstGeom prst="rect">
            <a:avLst/>
          </a:prstGeom>
          <a:noFill/>
          <a:ln w="9525">
            <a:noFill/>
            <a:miter lim="800000"/>
            <a:headEnd/>
            <a:tailEnd/>
          </a:ln>
        </p:spPr>
        <p:txBody>
          <a:bodyPr anchor="ctr">
            <a:spAutoFit/>
          </a:bodyPr>
          <a:lstStyle/>
          <a:p>
            <a:pPr eaLnBrk="0" hangingPunct="0"/>
            <a:endParaRPr lang="fr-FR" sz="1100" b="1">
              <a:solidFill>
                <a:srgbClr val="982014"/>
              </a:solidFill>
            </a:endParaRPr>
          </a:p>
          <a:p>
            <a:pPr eaLnBrk="0" hangingPunct="0"/>
            <a:r>
              <a:rPr lang="fr-FR" sz="1200" b="1">
                <a:solidFill>
                  <a:srgbClr val="982014"/>
                </a:solidFill>
              </a:rPr>
              <a:t>L’APPUI AUX PORTEURS DE PROJETS </a:t>
            </a:r>
          </a:p>
          <a:p>
            <a:pPr eaLnBrk="0" hangingPunct="0"/>
            <a:endParaRPr lang="fr-FR" sz="1200"/>
          </a:p>
          <a:p>
            <a:pPr eaLnBrk="0" hangingPunct="0"/>
            <a:r>
              <a:rPr lang="fr-FR" sz="1200"/>
              <a:t>L’objectif est de transférer des savoirs et savoir-faire méthodologiques tout en proposant à ces acteurs toutes les autres actions du Centre de Ressources.</a:t>
            </a:r>
          </a:p>
          <a:p>
            <a:pPr eaLnBrk="0" hangingPunct="0"/>
            <a:endParaRPr lang="fr-FR" sz="1200"/>
          </a:p>
          <a:p>
            <a:pPr eaLnBrk="0" hangingPunct="0"/>
            <a:r>
              <a:rPr lang="fr-FR" sz="1200" b="1"/>
              <a:t>4 porteurs de projets ont été accompagnés en 2014</a:t>
            </a:r>
          </a:p>
          <a:p>
            <a:pPr eaLnBrk="0" hangingPunct="0">
              <a:buFont typeface="Arial" charset="0"/>
              <a:buChar char="•"/>
            </a:pPr>
            <a:r>
              <a:rPr lang="fr-FR" sz="1200"/>
              <a:t> Le CEFR de Roubaix sur son projet « Création d’un lien intergénérationnel au service de l’accès au logement des jeunes de moins de 25 ans » ;</a:t>
            </a:r>
            <a:endParaRPr lang="fr-FR" sz="1200" b="1">
              <a:solidFill>
                <a:srgbClr val="982014"/>
              </a:solidFill>
            </a:endParaRPr>
          </a:p>
          <a:p>
            <a:pPr eaLnBrk="0" hangingPunct="0">
              <a:buFont typeface="Arial" charset="0"/>
              <a:buChar char="•"/>
            </a:pPr>
            <a:r>
              <a:rPr lang="fr-FR" sz="1200"/>
              <a:t> Kevin ALLEC, étudiant-entrepreneur, sur le projet « AYNI » visant à  mettre  en correspondance des étudiants souhaitant perfectionner une langue étrangère, avec des professionnels seniors ou retraités du même domaine de compétence, partout dans le monde.</a:t>
            </a:r>
          </a:p>
          <a:p>
            <a:pPr eaLnBrk="0" hangingPunct="0">
              <a:buFont typeface="Arial" charset="0"/>
              <a:buChar char="•"/>
            </a:pPr>
            <a:r>
              <a:rPr lang="fr-FR" sz="1200"/>
              <a:t> L’Université de Lille et la licence Qua2 vie sur le projet « Partir Ensemble Senior –PartEn S » qui vise à contribuer au bien-vieillir par la conception et le développement d'un réseau social reposant sur un dispositif sociotechnique permettant la mise en relation de seniors afin qu'ils puissent organiser des activités de groupe.</a:t>
            </a:r>
          </a:p>
          <a:p>
            <a:pPr eaLnBrk="0" hangingPunct="0">
              <a:buFont typeface="Arial" charset="0"/>
              <a:buChar char="•"/>
            </a:pPr>
            <a:r>
              <a:rPr lang="fr-FR" sz="1200"/>
              <a:t> 7 étudiants en deuxième année d’éducateur à  l’IRTS ont sollicité Générations et Cultures pour un appui à la construction d’un projet visant à mobiliser les jeunes sur le sujet du vieillissement et les inciter à s’engager auprès des personnes âgées.</a:t>
            </a:r>
            <a:endParaRPr lang="fr-FR" sz="1200" b="1">
              <a:solidFill>
                <a:srgbClr val="982014"/>
              </a:solidFill>
            </a:endParaRPr>
          </a:p>
          <a:p>
            <a:pPr eaLnBrk="0" hangingPunct="0"/>
            <a:endParaRPr lang="fr-FR" sz="1100" b="1">
              <a:solidFill>
                <a:srgbClr val="982014"/>
              </a:solidFill>
            </a:endParaRPr>
          </a:p>
        </p:txBody>
      </p:sp>
      <p:sp>
        <p:nvSpPr>
          <p:cNvPr id="22535" name="Rectangle 3"/>
          <p:cNvSpPr>
            <a:spLocks noChangeArrowheads="1"/>
          </p:cNvSpPr>
          <p:nvPr/>
        </p:nvSpPr>
        <p:spPr bwMode="auto">
          <a:xfrm>
            <a:off x="2505075" y="4194175"/>
            <a:ext cx="6696075" cy="1689100"/>
          </a:xfrm>
          <a:prstGeom prst="rect">
            <a:avLst/>
          </a:prstGeom>
          <a:noFill/>
          <a:ln w="9525">
            <a:noFill/>
            <a:miter lim="800000"/>
            <a:headEnd/>
            <a:tailEnd/>
          </a:ln>
        </p:spPr>
        <p:txBody>
          <a:bodyPr anchor="ctr">
            <a:spAutoFit/>
          </a:bodyPr>
          <a:lstStyle/>
          <a:p>
            <a:pPr eaLnBrk="0" hangingPunct="0"/>
            <a:endParaRPr lang="fr-FR" sz="1200" b="1">
              <a:solidFill>
                <a:srgbClr val="982014"/>
              </a:solidFill>
              <a:cs typeface="Times New Roman" pitchFamily="18" charset="0"/>
            </a:endParaRPr>
          </a:p>
          <a:p>
            <a:pPr eaLnBrk="0" hangingPunct="0"/>
            <a:r>
              <a:rPr lang="fr-FR" sz="1200" b="1">
                <a:solidFill>
                  <a:srgbClr val="982014"/>
                </a:solidFill>
                <a:cs typeface="Times New Roman" pitchFamily="18" charset="0"/>
              </a:rPr>
              <a:t>L’ÉCHANGE DE PRATIQUES PROFESSIONNELLES ENTRE ACTEURS</a:t>
            </a:r>
          </a:p>
          <a:p>
            <a:pPr eaLnBrk="0" hangingPunct="0">
              <a:buFontTx/>
              <a:buChar char="•"/>
            </a:pPr>
            <a:endParaRPr lang="fr-FR" sz="1200"/>
          </a:p>
          <a:p>
            <a:pPr eaLnBrk="0" hangingPunct="0"/>
            <a:r>
              <a:rPr lang="fr-FR" altLang="zh-CN" sz="1200" b="1">
                <a:cs typeface="Times New Roman" pitchFamily="18" charset="0"/>
                <a:sym typeface="Symbol" pitchFamily="18" charset="2"/>
              </a:rPr>
              <a:t>T</a:t>
            </a:r>
            <a:r>
              <a:rPr lang="fr-FR" altLang="zh-CN" sz="1200" b="1">
                <a:cs typeface="Times New Roman" pitchFamily="18" charset="0"/>
              </a:rPr>
              <a:t>rois ateliers ont été réalisés en 2015 </a:t>
            </a:r>
          </a:p>
          <a:p>
            <a:pPr eaLnBrk="0" hangingPunct="0">
              <a:buFont typeface="Arial" charset="0"/>
              <a:buChar char="•"/>
            </a:pPr>
            <a:r>
              <a:rPr lang="fr-FR" altLang="zh-CN" sz="1200">
                <a:cs typeface="Times New Roman" pitchFamily="18" charset="0"/>
              </a:rPr>
              <a:t> </a:t>
            </a:r>
            <a:r>
              <a:rPr lang="fr-FR" sz="1200"/>
              <a:t>Un atelier s’est déroulé le 22 avril sur le thème de « l’habitat intergénérationnel. Il a rassemblé 18 participants;</a:t>
            </a:r>
          </a:p>
          <a:p>
            <a:pPr eaLnBrk="0" hangingPunct="0">
              <a:buFont typeface="Arial" charset="0"/>
              <a:buChar char="•"/>
            </a:pPr>
            <a:r>
              <a:rPr lang="fr-FR" sz="1200"/>
              <a:t> Deux ateliers sur le thème « L’animation intergénérationnelle dans les lieux de vie pour personnes âgées » ont rassemblé les 26 juin et 16 septembre respectivement 12 et 11 participants;</a:t>
            </a:r>
          </a:p>
          <a:p>
            <a:pPr eaLnBrk="0" hangingPunct="0">
              <a:buFont typeface="Arial" charset="0"/>
              <a:buChar char="•"/>
            </a:pPr>
            <a:r>
              <a:rPr lang="fr-FR" sz="1200"/>
              <a:t> Un atelier « Evaluation des actions intergénérationnelles » le 2 octobre 2015 a rassemblé 10 participants.</a:t>
            </a:r>
            <a:endParaRPr lang="fr-FR" altLang="zh-CN" sz="1200">
              <a:cs typeface="Times New Roman" pitchFamily="18" charset="0"/>
            </a:endParaRPr>
          </a:p>
          <a:p>
            <a:pPr eaLnBrk="0" hangingPunct="0"/>
            <a:endParaRPr lang="fr-FR" altLang="zh-CN" sz="900"/>
          </a:p>
        </p:txBody>
      </p:sp>
      <p:pic>
        <p:nvPicPr>
          <p:cNvPr id="22536" name="Image 13" descr="E:\logos\plumes hd.png"/>
          <p:cNvPicPr>
            <a:picLocks noChangeAspect="1" noChangeArrowheads="1"/>
          </p:cNvPicPr>
          <p:nvPr/>
        </p:nvPicPr>
        <p:blipFill>
          <a:blip r:embed="rId3"/>
          <a:srcRect/>
          <a:stretch>
            <a:fillRect/>
          </a:stretch>
        </p:blipFill>
        <p:spPr bwMode="auto">
          <a:xfrm>
            <a:off x="992188" y="404813"/>
            <a:ext cx="504825" cy="431800"/>
          </a:xfrm>
          <a:prstGeom prst="rect">
            <a:avLst/>
          </a:prstGeom>
          <a:noFill/>
          <a:ln w="9525">
            <a:noFill/>
            <a:miter lim="800000"/>
            <a:headEnd/>
            <a:tailEnd/>
          </a:ln>
        </p:spPr>
      </p:pic>
      <p:sp>
        <p:nvSpPr>
          <p:cNvPr id="22537" name="Rectangle 2"/>
          <p:cNvSpPr>
            <a:spLocks noChangeArrowheads="1"/>
          </p:cNvSpPr>
          <p:nvPr/>
        </p:nvSpPr>
        <p:spPr bwMode="auto">
          <a:xfrm>
            <a:off x="1384300" y="476250"/>
            <a:ext cx="9906000" cy="400050"/>
          </a:xfrm>
          <a:prstGeom prst="rect">
            <a:avLst/>
          </a:prstGeom>
          <a:noFill/>
          <a:ln w="9525">
            <a:noFill/>
            <a:miter lim="800000"/>
            <a:headEnd/>
            <a:tailEnd/>
          </a:ln>
        </p:spPr>
        <p:txBody>
          <a:bodyPr>
            <a:spAutoFit/>
          </a:bodyPr>
          <a:lstStyle/>
          <a:p>
            <a:pPr algn="just" eaLnBrk="0" hangingPunct="0">
              <a:spcAft>
                <a:spcPts val="600"/>
              </a:spcAft>
            </a:pPr>
            <a:r>
              <a:rPr lang="fr-FR" altLang="fr-FR" sz="2000" b="1">
                <a:solidFill>
                  <a:srgbClr val="879A43"/>
                </a:solidFill>
                <a:ea typeface="SimSun" pitchFamily="2" charset="-122"/>
              </a:rPr>
              <a:t>Centre de ressources suite</a:t>
            </a:r>
            <a:endParaRPr lang="fr-FR" altLang="fr-FR" sz="1100">
              <a:ea typeface="SimSun" pitchFamily="2" charset="-122"/>
            </a:endParaRPr>
          </a:p>
        </p:txBody>
      </p:sp>
      <p:pic>
        <p:nvPicPr>
          <p:cNvPr id="22538" name="Picture 2" descr="C:\Users\COO-MI~1\AppData\Local\Temp\photo.JPG"/>
          <p:cNvPicPr>
            <a:picLocks noChangeAspect="1" noChangeArrowheads="1"/>
          </p:cNvPicPr>
          <p:nvPr/>
        </p:nvPicPr>
        <p:blipFill>
          <a:blip r:embed="rId4"/>
          <a:srcRect/>
          <a:stretch>
            <a:fillRect/>
          </a:stretch>
        </p:blipFill>
        <p:spPr bwMode="auto">
          <a:xfrm>
            <a:off x="7400925" y="1700213"/>
            <a:ext cx="2112963" cy="158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à coins arrondis 17"/>
          <p:cNvSpPr>
            <a:spLocks noChangeArrowheads="1"/>
          </p:cNvSpPr>
          <p:nvPr/>
        </p:nvSpPr>
        <p:spPr bwMode="auto">
          <a:xfrm>
            <a:off x="4232275" y="4221163"/>
            <a:ext cx="5257800" cy="1728787"/>
          </a:xfrm>
          <a:prstGeom prst="roundRect">
            <a:avLst>
              <a:gd name="adj" fmla="val 16667"/>
            </a:avLst>
          </a:prstGeom>
          <a:solidFill>
            <a:srgbClr val="FDD087"/>
          </a:solidFill>
          <a:ln w="9525" algn="ctr">
            <a:solidFill>
              <a:schemeClr val="tx1"/>
            </a:solidFill>
            <a:round/>
            <a:headEnd/>
            <a:tailEnd/>
          </a:ln>
        </p:spPr>
        <p:txBody>
          <a:bodyPr/>
          <a:lstStyle/>
          <a:p>
            <a:pPr eaLnBrk="0" hangingPunct="0"/>
            <a:endParaRPr lang="fr-FR" sz="2400">
              <a:solidFill>
                <a:srgbClr val="000000"/>
              </a:solidFill>
            </a:endParaRPr>
          </a:p>
        </p:txBody>
      </p:sp>
      <p:sp>
        <p:nvSpPr>
          <p:cNvPr id="24578" name="Espace réservé du pied de page 7"/>
          <p:cNvSpPr>
            <a:spLocks noGrp="1"/>
          </p:cNvSpPr>
          <p:nvPr>
            <p:ph type="ftr" sz="quarter" idx="10"/>
          </p:nvPr>
        </p:nvSpPr>
        <p:spPr>
          <a:xfrm>
            <a:off x="1784350" y="6308725"/>
            <a:ext cx="8101013" cy="541338"/>
          </a:xfrm>
          <a:solidFill>
            <a:schemeClr val="bg1"/>
          </a:solidFill>
          <a:ln>
            <a:miter lim="800000"/>
            <a:headEnd/>
            <a:tailEnd/>
          </a:ln>
        </p:spPr>
        <p:txBody>
          <a:bodyPr/>
          <a:lstStyle/>
          <a:p>
            <a:pPr algn="l">
              <a:defRPr/>
            </a:pPr>
            <a:r>
              <a:rPr lang="fr-FR" altLang="fr-FR">
                <a:latin typeface="Arial" charset="0"/>
              </a:rPr>
              <a:t>"Générations et Cultures" Rapport d'Activité 2015				- 5</a:t>
            </a:r>
          </a:p>
        </p:txBody>
      </p:sp>
      <p:sp>
        <p:nvSpPr>
          <p:cNvPr id="24579" name="ZoneTexte 11"/>
          <p:cNvSpPr txBox="1">
            <a:spLocks noChangeArrowheads="1"/>
          </p:cNvSpPr>
          <p:nvPr/>
        </p:nvSpPr>
        <p:spPr bwMode="auto">
          <a:xfrm>
            <a:off x="1136650" y="3573463"/>
            <a:ext cx="184150" cy="246062"/>
          </a:xfrm>
          <a:prstGeom prst="rect">
            <a:avLst/>
          </a:prstGeom>
          <a:noFill/>
          <a:ln w="9525">
            <a:noFill/>
            <a:miter lim="800000"/>
            <a:headEnd/>
            <a:tailEnd/>
          </a:ln>
        </p:spPr>
        <p:txBody>
          <a:bodyPr wrap="none">
            <a:spAutoFit/>
          </a:bodyPr>
          <a:lstStyle/>
          <a:p>
            <a:pPr eaLnBrk="0" hangingPunct="0"/>
            <a:endParaRPr lang="fr-FR"/>
          </a:p>
        </p:txBody>
      </p:sp>
      <p:sp>
        <p:nvSpPr>
          <p:cNvPr id="24580" name="AutoShape 3"/>
          <p:cNvSpPr>
            <a:spLocks noChangeArrowheads="1"/>
          </p:cNvSpPr>
          <p:nvPr/>
        </p:nvSpPr>
        <p:spPr bwMode="auto">
          <a:xfrm>
            <a:off x="200025" y="333375"/>
            <a:ext cx="9540875" cy="5688013"/>
          </a:xfrm>
          <a:prstGeom prst="roundRect">
            <a:avLst>
              <a:gd name="adj" fmla="val 16667"/>
            </a:avLst>
          </a:prstGeom>
          <a:noFill/>
          <a:ln w="50800">
            <a:solidFill>
              <a:srgbClr val="982014"/>
            </a:solidFill>
            <a:round/>
            <a:headEnd/>
            <a:tailEnd/>
          </a:ln>
        </p:spPr>
        <p:txBody>
          <a:bodyPr wrap="none" anchor="ctr"/>
          <a:lstStyle/>
          <a:p>
            <a:pPr algn="ctr" eaLnBrk="0" hangingPunct="0"/>
            <a:endParaRPr lang="fr-FR" altLang="fr-FR"/>
          </a:p>
        </p:txBody>
      </p:sp>
      <p:sp>
        <p:nvSpPr>
          <p:cNvPr id="24581" name="Rectangle 2"/>
          <p:cNvSpPr>
            <a:spLocks noChangeArrowheads="1"/>
          </p:cNvSpPr>
          <p:nvPr/>
        </p:nvSpPr>
        <p:spPr bwMode="auto">
          <a:xfrm>
            <a:off x="344488" y="1052513"/>
            <a:ext cx="9217025" cy="1724025"/>
          </a:xfrm>
          <a:prstGeom prst="rect">
            <a:avLst/>
          </a:prstGeom>
          <a:noFill/>
          <a:ln w="9525">
            <a:noFill/>
            <a:miter lim="800000"/>
            <a:headEnd/>
            <a:tailEnd/>
          </a:ln>
        </p:spPr>
        <p:txBody>
          <a:bodyPr>
            <a:spAutoFit/>
          </a:bodyPr>
          <a:lstStyle/>
          <a:p>
            <a:pPr algn="just" eaLnBrk="0" hangingPunct="0">
              <a:spcAft>
                <a:spcPts val="600"/>
              </a:spcAft>
            </a:pPr>
            <a:r>
              <a:rPr lang="fr-FR" sz="1200">
                <a:cs typeface="Times New Roman" pitchFamily="18" charset="0"/>
              </a:rPr>
              <a:t>Nous avons poursuivi l’animation et le déploiement du dispositif sur la Métropole lilloise et sur l’Artois (en nous appuyant  sur le réseau initié par Ar’Toit  2 Générations).</a:t>
            </a:r>
          </a:p>
          <a:p>
            <a:pPr algn="just" eaLnBrk="0" hangingPunct="0">
              <a:spcAft>
                <a:spcPts val="600"/>
              </a:spcAft>
            </a:pPr>
            <a:r>
              <a:rPr lang="fr-FR" sz="1200"/>
              <a:t>Le dispositif «  un Toit à Partager »  met en relation des jeunes étudiants ou travailleurs précaires, à la recherche d’un logement, avec des seniors disposant d’un espace d’habitation libre, cela en échange d’un loyer modique et de menus services au quotidien.  </a:t>
            </a:r>
          </a:p>
          <a:p>
            <a:pPr eaLnBrk="0" hangingPunct="0"/>
            <a:r>
              <a:rPr lang="fr-FR" sz="1200"/>
              <a:t>L’association organise la sélection des jeunes et des seniors, leur mise en relation ainsi que le suivi de la cohabitation sur toute la durée, sur la base d’une charte, d’une convention d’occupation à titre précaire, de contacts et visites réguliers tout au long de la cohabitation. Cette action permet de proposer une solution originale et rapide pour le logement des jeunes, d’apporter  une réponse à l’isolement des seniors et à la sous occupation des certains logements sociaux tout en en favorisant la rencontre intergénérationnelle et l’entraide.</a:t>
            </a:r>
            <a:endParaRPr lang="fr-FR" altLang="fr-FR" sz="1200">
              <a:ea typeface="SimSun" pitchFamily="2" charset="-122"/>
            </a:endParaRPr>
          </a:p>
        </p:txBody>
      </p:sp>
      <p:sp>
        <p:nvSpPr>
          <p:cNvPr id="24582" name="AutoShape 11" descr="imap://anne%2Erichard%40generationsetcultures%2Efr@ssl0.ovh.net:993/fetch%3EUID%3E.INBOX.Templates%3E8?part=1.2&amp;filename=clip_image002.gif"/>
          <p:cNvSpPr>
            <a:spLocks noChangeAspect="1" noChangeArrowheads="1"/>
          </p:cNvSpPr>
          <p:nvPr/>
        </p:nvSpPr>
        <p:spPr bwMode="auto">
          <a:xfrm>
            <a:off x="130175" y="38100"/>
            <a:ext cx="514350" cy="409575"/>
          </a:xfrm>
          <a:prstGeom prst="rect">
            <a:avLst/>
          </a:prstGeom>
          <a:noFill/>
          <a:ln w="9525">
            <a:noFill/>
            <a:miter lim="800000"/>
            <a:headEnd/>
            <a:tailEnd/>
          </a:ln>
        </p:spPr>
        <p:txBody>
          <a:bodyPr/>
          <a:lstStyle/>
          <a:p>
            <a:pPr eaLnBrk="0" hangingPunct="0"/>
            <a:endParaRPr lang="fr-FR"/>
          </a:p>
        </p:txBody>
      </p:sp>
      <p:pic>
        <p:nvPicPr>
          <p:cNvPr id="24583" name="Image 21" descr="E:\logos\NOUVEAU LOGO TAP.png"/>
          <p:cNvPicPr>
            <a:picLocks noChangeAspect="1" noChangeArrowheads="1"/>
          </p:cNvPicPr>
          <p:nvPr/>
        </p:nvPicPr>
        <p:blipFill>
          <a:blip r:embed="rId3"/>
          <a:srcRect/>
          <a:stretch>
            <a:fillRect/>
          </a:stretch>
        </p:blipFill>
        <p:spPr bwMode="auto">
          <a:xfrm>
            <a:off x="766763" y="384175"/>
            <a:ext cx="657225" cy="523875"/>
          </a:xfrm>
          <a:prstGeom prst="rect">
            <a:avLst/>
          </a:prstGeom>
          <a:noFill/>
          <a:ln w="9525">
            <a:noFill/>
            <a:miter lim="800000"/>
            <a:headEnd/>
            <a:tailEnd/>
          </a:ln>
        </p:spPr>
      </p:pic>
      <p:sp>
        <p:nvSpPr>
          <p:cNvPr id="24584" name="Rectangle 12"/>
          <p:cNvSpPr>
            <a:spLocks noChangeArrowheads="1"/>
          </p:cNvSpPr>
          <p:nvPr/>
        </p:nvSpPr>
        <p:spPr bwMode="auto">
          <a:xfrm>
            <a:off x="4232275" y="4379913"/>
            <a:ext cx="5257800" cy="1384300"/>
          </a:xfrm>
          <a:prstGeom prst="rect">
            <a:avLst/>
          </a:prstGeom>
          <a:noFill/>
          <a:ln w="9525">
            <a:noFill/>
            <a:miter lim="800000"/>
            <a:headEnd/>
            <a:tailEnd/>
          </a:ln>
        </p:spPr>
        <p:txBody>
          <a:bodyPr anchor="ctr">
            <a:spAutoFit/>
          </a:bodyPr>
          <a:lstStyle/>
          <a:p>
            <a:pPr algn="ctr" eaLnBrk="0" hangingPunct="0"/>
            <a:r>
              <a:rPr lang="fr-FR" sz="1200" b="1" dirty="0"/>
              <a:t>SUR L’ARTOIS</a:t>
            </a:r>
          </a:p>
          <a:p>
            <a:pPr eaLnBrk="0" hangingPunct="0"/>
            <a:r>
              <a:rPr lang="fr-FR" sz="1200" b="1" dirty="0"/>
              <a:t>		</a:t>
            </a:r>
          </a:p>
          <a:p>
            <a:pPr eaLnBrk="0" hangingPunct="0"/>
            <a:r>
              <a:rPr lang="fr-FR" sz="1200" dirty="0"/>
              <a:t>Objectif : réaliser et suivre 25 binômes  </a:t>
            </a:r>
          </a:p>
          <a:p>
            <a:pPr eaLnBrk="0" hangingPunct="0"/>
            <a:r>
              <a:rPr lang="fr-FR" sz="1200" dirty="0"/>
              <a:t>Résultats : </a:t>
            </a:r>
            <a:r>
              <a:rPr lang="fr-FR" sz="1200" b="1" dirty="0"/>
              <a:t>23 réalisés  </a:t>
            </a:r>
            <a:r>
              <a:rPr lang="fr-FR" sz="1200" dirty="0"/>
              <a:t>dont 19 nouvelles conventions et 4 renouvellements (même senior, même jeune) : 19 sur la Communauté Urbaine d’Arras, 1 sur la Communauté d’Agglomération Lens-Liévin , 1 sur la Communauté d’Agglomération du Boulonnais,  1 </a:t>
            </a:r>
            <a:r>
              <a:rPr lang="fr-FR" sz="1200"/>
              <a:t>à </a:t>
            </a:r>
            <a:r>
              <a:rPr lang="fr-FR" sz="1200" smtClean="0"/>
              <a:t>Béthune.</a:t>
            </a:r>
            <a:endParaRPr lang="fr-FR" sz="1200" dirty="0">
              <a:cs typeface="Times New Roman" pitchFamily="18" charset="0"/>
            </a:endParaRPr>
          </a:p>
        </p:txBody>
      </p:sp>
      <p:sp>
        <p:nvSpPr>
          <p:cNvPr id="24585" name="Rectangle 24"/>
          <p:cNvSpPr>
            <a:spLocks noChangeArrowheads="1"/>
          </p:cNvSpPr>
          <p:nvPr/>
        </p:nvSpPr>
        <p:spPr bwMode="auto">
          <a:xfrm>
            <a:off x="1384300" y="476250"/>
            <a:ext cx="9906000" cy="400050"/>
          </a:xfrm>
          <a:prstGeom prst="rect">
            <a:avLst/>
          </a:prstGeom>
          <a:noFill/>
          <a:ln w="9525">
            <a:noFill/>
            <a:miter lim="800000"/>
            <a:headEnd/>
            <a:tailEnd/>
          </a:ln>
        </p:spPr>
        <p:txBody>
          <a:bodyPr>
            <a:spAutoFit/>
          </a:bodyPr>
          <a:lstStyle/>
          <a:p>
            <a:pPr eaLnBrk="0" hangingPunct="0"/>
            <a:r>
              <a:rPr lang="fr-FR" altLang="fr-FR" sz="2000" b="1">
                <a:solidFill>
                  <a:srgbClr val="879A43"/>
                </a:solidFill>
                <a:ea typeface="SimSun" pitchFamily="2" charset="-122"/>
              </a:rPr>
              <a:t>« Un Toit à Partager »</a:t>
            </a:r>
            <a:r>
              <a:rPr lang="fr-FR" sz="2000">
                <a:cs typeface="Times New Roman" pitchFamily="18" charset="0"/>
              </a:rPr>
              <a:t> </a:t>
            </a:r>
            <a:endParaRPr lang="fr-FR" sz="2000"/>
          </a:p>
        </p:txBody>
      </p:sp>
      <p:sp>
        <p:nvSpPr>
          <p:cNvPr id="24586" name="Rectangle à coins arrondis 12"/>
          <p:cNvSpPr>
            <a:spLocks noChangeArrowheads="1"/>
          </p:cNvSpPr>
          <p:nvPr/>
        </p:nvSpPr>
        <p:spPr bwMode="auto">
          <a:xfrm>
            <a:off x="344488" y="2924175"/>
            <a:ext cx="5256212" cy="1657350"/>
          </a:xfrm>
          <a:prstGeom prst="roundRect">
            <a:avLst>
              <a:gd name="adj" fmla="val 16667"/>
            </a:avLst>
          </a:prstGeom>
          <a:solidFill>
            <a:schemeClr val="accent1"/>
          </a:solidFill>
          <a:ln w="9525" algn="ctr">
            <a:solidFill>
              <a:schemeClr val="tx1"/>
            </a:solidFill>
            <a:round/>
            <a:headEnd/>
            <a:tailEnd/>
          </a:ln>
        </p:spPr>
        <p:txBody>
          <a:bodyPr/>
          <a:lstStyle/>
          <a:p>
            <a:pPr eaLnBrk="0" hangingPunct="0"/>
            <a:endParaRPr lang="fr-FR" sz="2400">
              <a:solidFill>
                <a:srgbClr val="000000"/>
              </a:solidFill>
            </a:endParaRPr>
          </a:p>
        </p:txBody>
      </p:sp>
      <p:sp>
        <p:nvSpPr>
          <p:cNvPr id="24587" name="ZoneTexte 16"/>
          <p:cNvSpPr txBox="1">
            <a:spLocks noChangeArrowheads="1"/>
          </p:cNvSpPr>
          <p:nvPr/>
        </p:nvSpPr>
        <p:spPr bwMode="auto">
          <a:xfrm>
            <a:off x="344488" y="2940050"/>
            <a:ext cx="5256212" cy="1552575"/>
          </a:xfrm>
          <a:prstGeom prst="rect">
            <a:avLst/>
          </a:prstGeom>
          <a:noFill/>
          <a:ln w="9525">
            <a:noFill/>
            <a:miter lim="800000"/>
            <a:headEnd/>
            <a:tailEnd/>
          </a:ln>
        </p:spPr>
        <p:txBody>
          <a:bodyPr>
            <a:spAutoFit/>
          </a:bodyPr>
          <a:lstStyle/>
          <a:p>
            <a:pPr algn="ctr" eaLnBrk="0" hangingPunct="0"/>
            <a:r>
              <a:rPr lang="fr-FR" sz="1200" b="1">
                <a:sym typeface="Symbol" pitchFamily="18" charset="2"/>
              </a:rPr>
              <a:t>S</a:t>
            </a:r>
            <a:r>
              <a:rPr lang="fr-FR" sz="1200" b="1"/>
              <a:t>UR LA MÉTROPOLE LILLOISE  </a:t>
            </a:r>
          </a:p>
          <a:p>
            <a:pPr eaLnBrk="0" hangingPunct="0"/>
            <a:r>
              <a:rPr lang="fr-FR" sz="1200" b="1"/>
              <a:t>	</a:t>
            </a:r>
          </a:p>
          <a:p>
            <a:pPr eaLnBrk="0" hangingPunct="0"/>
            <a:r>
              <a:rPr lang="fr-FR" sz="1200"/>
              <a:t>Objectif : réaliser et suivre 100 binômes </a:t>
            </a:r>
          </a:p>
          <a:p>
            <a:pPr eaLnBrk="0" hangingPunct="0"/>
            <a:r>
              <a:rPr lang="fr-FR" sz="1200"/>
              <a:t>Résultat </a:t>
            </a:r>
            <a:r>
              <a:rPr lang="fr-FR" sz="1200" b="1"/>
              <a:t>: 67 (60 en 2014) binômes réalisés </a:t>
            </a:r>
            <a:r>
              <a:rPr lang="fr-FR" sz="1200"/>
              <a:t>représentant 39 seniors dont 19 nouveaux seniors sur 35 lieux d’habitation différents situés sur 18 communes et 54 jeunes dont 27 nouveaux.</a:t>
            </a:r>
          </a:p>
          <a:p>
            <a:pPr eaLnBrk="0" hangingPunct="0"/>
            <a:r>
              <a:rPr lang="fr-FR" sz="1200"/>
              <a:t>Au 31 décembre, 4 seniors étaient en  attente dont 2 ayant déjà accueilli un jeune.</a:t>
            </a:r>
          </a:p>
          <a:p>
            <a:pPr eaLnBrk="0" hangingPunct="0"/>
            <a:r>
              <a:rPr lang="fr-FR" sz="1200"/>
              <a:t>10 seniors (dont 8 pour raisons de santé) ont quitté le dispositif en 2015.</a:t>
            </a:r>
          </a:p>
        </p:txBody>
      </p:sp>
      <p:sp>
        <p:nvSpPr>
          <p:cNvPr id="24588" name="Rectangle 2"/>
          <p:cNvSpPr>
            <a:spLocks noChangeArrowheads="1"/>
          </p:cNvSpPr>
          <p:nvPr/>
        </p:nvSpPr>
        <p:spPr bwMode="auto">
          <a:xfrm>
            <a:off x="5649913" y="3068638"/>
            <a:ext cx="3816350" cy="914400"/>
          </a:xfrm>
          <a:prstGeom prst="rect">
            <a:avLst/>
          </a:prstGeom>
          <a:solidFill>
            <a:schemeClr val="accent1"/>
          </a:solidFill>
          <a:ln w="9525" algn="ctr">
            <a:solidFill>
              <a:schemeClr val="tx1"/>
            </a:solidFill>
            <a:round/>
            <a:headEnd/>
            <a:tailEnd/>
          </a:ln>
        </p:spPr>
        <p:txBody>
          <a:bodyPr/>
          <a:lstStyle/>
          <a:p>
            <a:pPr algn="ctr" eaLnBrk="0" hangingPunct="0"/>
            <a:r>
              <a:rPr lang="fr-FR" sz="1800" b="1">
                <a:solidFill>
                  <a:srgbClr val="000000"/>
                </a:solidFill>
              </a:rPr>
              <a:t>Soit 90 binômes réalisés en 2015, portant à 275 le nombre de binômes réalisés depuis 2010</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AutoShape 10"/>
          <p:cNvSpPr>
            <a:spLocks noChangeArrowheads="1"/>
          </p:cNvSpPr>
          <p:nvPr/>
        </p:nvSpPr>
        <p:spPr bwMode="auto">
          <a:xfrm>
            <a:off x="1281113" y="1052513"/>
            <a:ext cx="7416800" cy="4608512"/>
          </a:xfrm>
          <a:prstGeom prst="foldedCorner">
            <a:avLst>
              <a:gd name="adj" fmla="val 12500"/>
            </a:avLst>
          </a:prstGeom>
          <a:solidFill>
            <a:srgbClr val="E3FDA1"/>
          </a:solidFill>
          <a:ln w="9525">
            <a:solidFill>
              <a:schemeClr val="tx1"/>
            </a:solidFill>
            <a:round/>
            <a:headEnd/>
            <a:tailEnd/>
          </a:ln>
        </p:spPr>
        <p:txBody>
          <a:bodyPr wrap="none" anchor="ctr"/>
          <a:lstStyle/>
          <a:p>
            <a:pPr eaLnBrk="0" hangingPunct="0"/>
            <a:endParaRPr lang="fr-FR" altLang="fr-FR"/>
          </a:p>
        </p:txBody>
      </p:sp>
      <p:sp>
        <p:nvSpPr>
          <p:cNvPr id="26626" name="AutoShape 3"/>
          <p:cNvSpPr>
            <a:spLocks noChangeArrowheads="1"/>
          </p:cNvSpPr>
          <p:nvPr/>
        </p:nvSpPr>
        <p:spPr bwMode="auto">
          <a:xfrm>
            <a:off x="200025" y="333375"/>
            <a:ext cx="9540875" cy="5688013"/>
          </a:xfrm>
          <a:prstGeom prst="roundRect">
            <a:avLst>
              <a:gd name="adj" fmla="val 16667"/>
            </a:avLst>
          </a:prstGeom>
          <a:noFill/>
          <a:ln w="50800">
            <a:solidFill>
              <a:srgbClr val="982014"/>
            </a:solidFill>
            <a:round/>
            <a:headEnd/>
            <a:tailEnd/>
          </a:ln>
        </p:spPr>
        <p:txBody>
          <a:bodyPr wrap="none" anchor="ctr"/>
          <a:lstStyle/>
          <a:p>
            <a:pPr algn="ctr" eaLnBrk="0" hangingPunct="0"/>
            <a:endParaRPr lang="fr-FR" altLang="fr-FR"/>
          </a:p>
        </p:txBody>
      </p:sp>
      <p:sp>
        <p:nvSpPr>
          <p:cNvPr id="26627" name="Espace réservé du pied de page 7"/>
          <p:cNvSpPr>
            <a:spLocks noGrp="1"/>
          </p:cNvSpPr>
          <p:nvPr>
            <p:ph type="ftr" sz="quarter" idx="10"/>
          </p:nvPr>
        </p:nvSpPr>
        <p:spPr>
          <a:xfrm>
            <a:off x="1784350" y="6308725"/>
            <a:ext cx="8101013" cy="541338"/>
          </a:xfrm>
          <a:solidFill>
            <a:schemeClr val="bg1"/>
          </a:solidFill>
          <a:ln>
            <a:miter lim="800000"/>
            <a:headEnd/>
            <a:tailEnd/>
          </a:ln>
        </p:spPr>
        <p:txBody>
          <a:bodyPr/>
          <a:lstStyle/>
          <a:p>
            <a:pPr algn="l">
              <a:defRPr/>
            </a:pPr>
            <a:r>
              <a:rPr lang="fr-FR" altLang="fr-FR">
                <a:latin typeface="Arial" charset="0"/>
              </a:rPr>
              <a:t>"Générations et Cultures" Rapport d'Activité 2015				- 6</a:t>
            </a:r>
          </a:p>
        </p:txBody>
      </p:sp>
      <p:pic>
        <p:nvPicPr>
          <p:cNvPr id="26628" name="Image 7" descr="E:\logos\NOUVEAU LOGO TAP.png"/>
          <p:cNvPicPr>
            <a:picLocks noChangeAspect="1" noChangeArrowheads="1"/>
          </p:cNvPicPr>
          <p:nvPr/>
        </p:nvPicPr>
        <p:blipFill>
          <a:blip r:embed="rId2"/>
          <a:srcRect/>
          <a:stretch>
            <a:fillRect/>
          </a:stretch>
        </p:blipFill>
        <p:spPr bwMode="auto">
          <a:xfrm>
            <a:off x="766763" y="384175"/>
            <a:ext cx="657225" cy="523875"/>
          </a:xfrm>
          <a:prstGeom prst="rect">
            <a:avLst/>
          </a:prstGeom>
          <a:noFill/>
          <a:ln w="9525">
            <a:noFill/>
            <a:miter lim="800000"/>
            <a:headEnd/>
            <a:tailEnd/>
          </a:ln>
        </p:spPr>
      </p:pic>
      <p:sp>
        <p:nvSpPr>
          <p:cNvPr id="26629" name="Rectangle 8"/>
          <p:cNvSpPr>
            <a:spLocks noChangeArrowheads="1"/>
          </p:cNvSpPr>
          <p:nvPr/>
        </p:nvSpPr>
        <p:spPr bwMode="auto">
          <a:xfrm>
            <a:off x="1384300" y="476250"/>
            <a:ext cx="9906000" cy="400050"/>
          </a:xfrm>
          <a:prstGeom prst="rect">
            <a:avLst/>
          </a:prstGeom>
          <a:noFill/>
          <a:ln w="9525">
            <a:noFill/>
            <a:miter lim="800000"/>
            <a:headEnd/>
            <a:tailEnd/>
          </a:ln>
        </p:spPr>
        <p:txBody>
          <a:bodyPr>
            <a:spAutoFit/>
          </a:bodyPr>
          <a:lstStyle/>
          <a:p>
            <a:pPr eaLnBrk="0" hangingPunct="0"/>
            <a:r>
              <a:rPr lang="fr-FR" altLang="fr-FR" sz="2000" b="1">
                <a:solidFill>
                  <a:srgbClr val="879A43"/>
                </a:solidFill>
                <a:ea typeface="SimSun" pitchFamily="2" charset="-122"/>
              </a:rPr>
              <a:t>« Un Toit à Partager » suite</a:t>
            </a:r>
            <a:r>
              <a:rPr lang="fr-FR" sz="2000">
                <a:cs typeface="Times New Roman" pitchFamily="18" charset="0"/>
              </a:rPr>
              <a:t> </a:t>
            </a:r>
            <a:endParaRPr lang="fr-FR" sz="2000"/>
          </a:p>
        </p:txBody>
      </p:sp>
      <p:sp>
        <p:nvSpPr>
          <p:cNvPr id="26630" name="Rectangle 12"/>
          <p:cNvSpPr>
            <a:spLocks noChangeArrowheads="1"/>
          </p:cNvSpPr>
          <p:nvPr/>
        </p:nvSpPr>
        <p:spPr bwMode="auto">
          <a:xfrm>
            <a:off x="1497013" y="2874963"/>
            <a:ext cx="6769100" cy="800100"/>
          </a:xfrm>
          <a:prstGeom prst="rect">
            <a:avLst/>
          </a:prstGeom>
          <a:noFill/>
          <a:ln w="9525">
            <a:noFill/>
            <a:miter lim="800000"/>
            <a:headEnd/>
            <a:tailEnd/>
          </a:ln>
        </p:spPr>
        <p:txBody>
          <a:bodyPr anchor="ctr">
            <a:spAutoFit/>
          </a:bodyPr>
          <a:lstStyle/>
          <a:p>
            <a:pPr eaLnBrk="0" hangingPunct="0"/>
            <a:r>
              <a:rPr lang="fr-FR" sz="1800" b="1" i="1"/>
              <a:t>			</a:t>
            </a:r>
          </a:p>
          <a:p>
            <a:pPr eaLnBrk="0" hangingPunct="0"/>
            <a:endParaRPr lang="fr-FR" sz="1800" b="1" i="1"/>
          </a:p>
          <a:p>
            <a:pPr eaLnBrk="0" hangingPunct="0">
              <a:buFontTx/>
              <a:buChar char="•"/>
            </a:pPr>
            <a:endParaRPr lang="fr-FR" b="1"/>
          </a:p>
        </p:txBody>
      </p:sp>
      <p:pic>
        <p:nvPicPr>
          <p:cNvPr id="26631" name="Image 10" descr="http://www.google.fr/url?source=imglanding&amp;ct=img&amp;q=http://l.thumbs.canstockphoto.com/canstock6261155.jpg&amp;sa=X&amp;ei=IE9oVajCCMG0UqjYgNgF&amp;ved=0CAkQ8wc&amp;usg=AFQjCNFckI9ECPaHynE4XgzyKW2rKXaW0A"/>
          <p:cNvPicPr>
            <a:picLocks noChangeAspect="1" noChangeArrowheads="1"/>
          </p:cNvPicPr>
          <p:nvPr/>
        </p:nvPicPr>
        <p:blipFill>
          <a:blip r:embed="rId3"/>
          <a:srcRect/>
          <a:stretch>
            <a:fillRect/>
          </a:stretch>
        </p:blipFill>
        <p:spPr bwMode="auto">
          <a:xfrm>
            <a:off x="1568450" y="1196975"/>
            <a:ext cx="1152525" cy="792163"/>
          </a:xfrm>
          <a:prstGeom prst="rect">
            <a:avLst/>
          </a:prstGeom>
          <a:solidFill>
            <a:srgbClr val="92D050"/>
          </a:solidFill>
          <a:ln w="9525">
            <a:noFill/>
            <a:miter lim="800000"/>
            <a:headEnd/>
            <a:tailEnd/>
          </a:ln>
        </p:spPr>
      </p:pic>
      <p:sp>
        <p:nvSpPr>
          <p:cNvPr id="26632" name="Rectangle 11"/>
          <p:cNvSpPr>
            <a:spLocks noChangeArrowheads="1"/>
          </p:cNvSpPr>
          <p:nvPr/>
        </p:nvSpPr>
        <p:spPr bwMode="auto">
          <a:xfrm>
            <a:off x="1423988" y="2060575"/>
            <a:ext cx="7129462" cy="3140075"/>
          </a:xfrm>
          <a:prstGeom prst="rect">
            <a:avLst/>
          </a:prstGeom>
          <a:noFill/>
          <a:ln w="9525">
            <a:noFill/>
            <a:miter lim="800000"/>
            <a:headEnd/>
            <a:tailEnd/>
          </a:ln>
        </p:spPr>
        <p:txBody>
          <a:bodyPr>
            <a:spAutoFit/>
          </a:bodyPr>
          <a:lstStyle/>
          <a:p>
            <a:pPr eaLnBrk="0" hangingPunct="0"/>
            <a:endParaRPr lang="fr-FR" sz="1800">
              <a:cs typeface="Times New Roman" pitchFamily="18" charset="0"/>
            </a:endParaRPr>
          </a:p>
          <a:p>
            <a:pPr eaLnBrk="0" hangingPunct="0"/>
            <a:r>
              <a:rPr lang="fr-FR" sz="1800">
                <a:cs typeface="Times New Roman" pitchFamily="18" charset="0"/>
              </a:rPr>
              <a:t>Les seniors sont âgés de 58 à 98 ans, 94% sont des femmes seules.</a:t>
            </a:r>
            <a:endParaRPr lang="fr-FR" sz="1800"/>
          </a:p>
          <a:p>
            <a:pPr eaLnBrk="0" hangingPunct="0"/>
            <a:r>
              <a:rPr lang="fr-FR" sz="1800">
                <a:cs typeface="Times New Roman" pitchFamily="18" charset="0"/>
              </a:rPr>
              <a:t>60% des jeunes sont étudiants, 40 % sont des jeunes travailleurs, 36% sont de nationalité étrangère.</a:t>
            </a:r>
            <a:endParaRPr lang="fr-FR" sz="1800"/>
          </a:p>
          <a:p>
            <a:pPr eaLnBrk="0" hangingPunct="0"/>
            <a:endParaRPr lang="fr-FR" sz="1800"/>
          </a:p>
          <a:p>
            <a:pPr eaLnBrk="0" hangingPunct="0"/>
            <a:r>
              <a:rPr lang="fr-FR" sz="1800"/>
              <a:t>Les bilans réalisés en fin de cohabitation permettent de constater que :</a:t>
            </a:r>
          </a:p>
          <a:p>
            <a:pPr eaLnBrk="0" hangingPunct="0">
              <a:buFont typeface="Arial" charset="0"/>
              <a:buChar char="•"/>
            </a:pPr>
            <a:r>
              <a:rPr lang="fr-FR" sz="1800"/>
              <a:t>99 % des jeunes trouvent le dispositif très satisfaisants et 1% satisfaisant – 75% des seniors trouvent le dispositif très satisfaisant et 25% satisfaisant.</a:t>
            </a:r>
          </a:p>
          <a:p>
            <a:pPr eaLnBrk="0" hangingPunct="0">
              <a:buFont typeface="Arial" charset="0"/>
              <a:buChar char="•"/>
            </a:pPr>
            <a:r>
              <a:rPr lang="fr-FR" sz="1800"/>
              <a:t>le dispositif a permis à 80% des seniors de rompre leur isolement, à 15% des seniors de reculer une entrée en maison de retraite et à 5% des seniors de reculer une hospitalisation.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Espace réservé du pied de page 7"/>
          <p:cNvSpPr>
            <a:spLocks noGrp="1"/>
          </p:cNvSpPr>
          <p:nvPr>
            <p:ph type="ftr" sz="quarter" idx="10"/>
          </p:nvPr>
        </p:nvSpPr>
        <p:spPr>
          <a:xfrm>
            <a:off x="1784350" y="6308725"/>
            <a:ext cx="8101013" cy="541338"/>
          </a:xfrm>
          <a:solidFill>
            <a:schemeClr val="bg1"/>
          </a:solidFill>
          <a:ln>
            <a:miter lim="800000"/>
            <a:headEnd/>
            <a:tailEnd/>
          </a:ln>
        </p:spPr>
        <p:txBody>
          <a:bodyPr/>
          <a:lstStyle/>
          <a:p>
            <a:pPr algn="l">
              <a:defRPr/>
            </a:pPr>
            <a:r>
              <a:rPr lang="fr-FR" altLang="fr-FR">
                <a:latin typeface="Arial" charset="0"/>
              </a:rPr>
              <a:t>"Générations et Cultures" Rapport d'Activité 2015				- 6</a:t>
            </a:r>
          </a:p>
        </p:txBody>
      </p:sp>
      <p:sp>
        <p:nvSpPr>
          <p:cNvPr id="27650" name="ZoneTexte 11"/>
          <p:cNvSpPr txBox="1">
            <a:spLocks noChangeArrowheads="1"/>
          </p:cNvSpPr>
          <p:nvPr/>
        </p:nvSpPr>
        <p:spPr bwMode="auto">
          <a:xfrm>
            <a:off x="1136650" y="3573463"/>
            <a:ext cx="184150" cy="246062"/>
          </a:xfrm>
          <a:prstGeom prst="rect">
            <a:avLst/>
          </a:prstGeom>
          <a:noFill/>
          <a:ln w="9525">
            <a:noFill/>
            <a:miter lim="800000"/>
            <a:headEnd/>
            <a:tailEnd/>
          </a:ln>
        </p:spPr>
        <p:txBody>
          <a:bodyPr wrap="none">
            <a:spAutoFit/>
          </a:bodyPr>
          <a:lstStyle/>
          <a:p>
            <a:pPr eaLnBrk="0" hangingPunct="0"/>
            <a:endParaRPr lang="fr-FR"/>
          </a:p>
        </p:txBody>
      </p:sp>
      <p:sp>
        <p:nvSpPr>
          <p:cNvPr id="27651" name="AutoShape 3"/>
          <p:cNvSpPr>
            <a:spLocks noChangeArrowheads="1"/>
          </p:cNvSpPr>
          <p:nvPr/>
        </p:nvSpPr>
        <p:spPr bwMode="auto">
          <a:xfrm>
            <a:off x="200025" y="333375"/>
            <a:ext cx="9540875" cy="5688013"/>
          </a:xfrm>
          <a:prstGeom prst="roundRect">
            <a:avLst>
              <a:gd name="adj" fmla="val 16667"/>
            </a:avLst>
          </a:prstGeom>
          <a:noFill/>
          <a:ln w="50800">
            <a:solidFill>
              <a:srgbClr val="982014"/>
            </a:solidFill>
            <a:round/>
            <a:headEnd/>
            <a:tailEnd/>
          </a:ln>
        </p:spPr>
        <p:txBody>
          <a:bodyPr wrap="none" anchor="ctr"/>
          <a:lstStyle/>
          <a:p>
            <a:pPr algn="ctr" eaLnBrk="0" hangingPunct="0"/>
            <a:endParaRPr lang="fr-FR" altLang="fr-FR"/>
          </a:p>
        </p:txBody>
      </p:sp>
      <p:sp>
        <p:nvSpPr>
          <p:cNvPr id="27652" name="Rectangle 2"/>
          <p:cNvSpPr>
            <a:spLocks noChangeArrowheads="1"/>
          </p:cNvSpPr>
          <p:nvPr/>
        </p:nvSpPr>
        <p:spPr bwMode="auto">
          <a:xfrm>
            <a:off x="1384300" y="476250"/>
            <a:ext cx="9906000" cy="400050"/>
          </a:xfrm>
          <a:prstGeom prst="rect">
            <a:avLst/>
          </a:prstGeom>
          <a:noFill/>
          <a:ln w="9525">
            <a:noFill/>
            <a:miter lim="800000"/>
            <a:headEnd/>
            <a:tailEnd/>
          </a:ln>
        </p:spPr>
        <p:txBody>
          <a:bodyPr>
            <a:spAutoFit/>
          </a:bodyPr>
          <a:lstStyle/>
          <a:p>
            <a:pPr algn="just" eaLnBrk="0" hangingPunct="0">
              <a:spcAft>
                <a:spcPts val="600"/>
              </a:spcAft>
            </a:pPr>
            <a:r>
              <a:rPr lang="fr-FR" altLang="fr-FR" sz="2000" b="1">
                <a:solidFill>
                  <a:srgbClr val="879A43"/>
                </a:solidFill>
                <a:ea typeface="SimSun" pitchFamily="2" charset="-122"/>
              </a:rPr>
              <a:t>« Un Toit à Partager » suite</a:t>
            </a:r>
            <a:endParaRPr lang="fr-FR" altLang="fr-FR" sz="1100">
              <a:ea typeface="SimSun" pitchFamily="2" charset="-122"/>
            </a:endParaRPr>
          </a:p>
        </p:txBody>
      </p:sp>
      <p:sp>
        <p:nvSpPr>
          <p:cNvPr id="7" name="AutoShape 10"/>
          <p:cNvSpPr>
            <a:spLocks noChangeArrowheads="1"/>
          </p:cNvSpPr>
          <p:nvPr/>
        </p:nvSpPr>
        <p:spPr bwMode="auto">
          <a:xfrm>
            <a:off x="344488" y="908050"/>
            <a:ext cx="8428037" cy="1944688"/>
          </a:xfrm>
          <a:prstGeom prst="foldedCorner">
            <a:avLst>
              <a:gd name="adj" fmla="val 12500"/>
            </a:avLst>
          </a:prstGeom>
          <a:solidFill>
            <a:schemeClr val="bg1">
              <a:lumMod val="95000"/>
            </a:schemeClr>
          </a:solidFill>
          <a:ln w="9525">
            <a:solidFill>
              <a:schemeClr val="tx1"/>
            </a:solidFill>
            <a:round/>
            <a:headEnd/>
            <a:tailEnd/>
          </a:ln>
        </p:spPr>
        <p:txBody>
          <a:bodyPr wrap="none" anchor="ctr"/>
          <a:lstStyle/>
          <a:p>
            <a:pPr eaLnBrk="0" hangingPunct="0">
              <a:defRPr/>
            </a:pPr>
            <a:endParaRPr lang="fr-FR" sz="1400" b="1" dirty="0">
              <a:cs typeface="+mn-cs"/>
            </a:endParaRPr>
          </a:p>
          <a:p>
            <a:pPr eaLnBrk="0" hangingPunct="0">
              <a:defRPr/>
            </a:pPr>
            <a:r>
              <a:rPr lang="fr-FR" sz="1200" b="1" dirty="0">
                <a:cs typeface="+mn-cs"/>
              </a:rPr>
              <a:t>LA MOBILISATION DES BAILLEURS</a:t>
            </a:r>
          </a:p>
          <a:p>
            <a:pPr eaLnBrk="0" hangingPunct="0">
              <a:defRPr/>
            </a:pPr>
            <a:endParaRPr lang="fr-FR" sz="1200" b="1" dirty="0">
              <a:cs typeface="+mn-cs"/>
            </a:endParaRPr>
          </a:p>
          <a:p>
            <a:pPr eaLnBrk="0" hangingPunct="0">
              <a:defRPr/>
            </a:pPr>
            <a:r>
              <a:rPr lang="fr-FR" sz="1200" b="1" dirty="0">
                <a:cs typeface="+mn-cs"/>
              </a:rPr>
              <a:t>Notre association a collaboré avec 8 bailleurs sociaux </a:t>
            </a:r>
            <a:r>
              <a:rPr lang="fr-FR" sz="1200" dirty="0">
                <a:cs typeface="+mn-cs"/>
              </a:rPr>
              <a:t>afin</a:t>
            </a:r>
            <a:r>
              <a:rPr lang="fr-FR" sz="1200" b="1" dirty="0">
                <a:cs typeface="+mn-cs"/>
              </a:rPr>
              <a:t> </a:t>
            </a:r>
            <a:r>
              <a:rPr lang="fr-FR" sz="1200" dirty="0">
                <a:cs typeface="+mn-cs"/>
              </a:rPr>
              <a:t>qu’ils proposent le dispositif à leurs locataires seniors dans le cadre de la loi Molle </a:t>
            </a:r>
            <a:r>
              <a:rPr lang="fr-FR" sz="1200" b="1" dirty="0">
                <a:cs typeface="+mn-cs"/>
              </a:rPr>
              <a:t>: </a:t>
            </a:r>
          </a:p>
          <a:p>
            <a:pPr eaLnBrk="0" hangingPunct="0">
              <a:defRPr/>
            </a:pPr>
            <a:r>
              <a:rPr lang="fr-FR" sz="1200" b="1" dirty="0">
                <a:cs typeface="+mn-cs"/>
              </a:rPr>
              <a:t>Lille Métropole Habitat</a:t>
            </a:r>
            <a:r>
              <a:rPr lang="fr-FR" sz="1200" dirty="0">
                <a:cs typeface="+mn-cs"/>
              </a:rPr>
              <a:t>, </a:t>
            </a:r>
            <a:r>
              <a:rPr lang="fr-FR" sz="1200" b="1" dirty="0">
                <a:cs typeface="+mn-cs"/>
              </a:rPr>
              <a:t>Notre Logis</a:t>
            </a:r>
            <a:r>
              <a:rPr lang="fr-FR" sz="1200" dirty="0">
                <a:cs typeface="+mn-cs"/>
              </a:rPr>
              <a:t>, </a:t>
            </a:r>
            <a:r>
              <a:rPr lang="fr-FR" sz="1200" b="1" dirty="0">
                <a:cs typeface="+mn-cs"/>
              </a:rPr>
              <a:t>Habitat 62/59</a:t>
            </a:r>
            <a:r>
              <a:rPr lang="fr-FR" sz="1200" dirty="0">
                <a:cs typeface="+mn-cs"/>
              </a:rPr>
              <a:t>, </a:t>
            </a:r>
            <a:r>
              <a:rPr lang="fr-FR" sz="1200" b="1" dirty="0">
                <a:cs typeface="+mn-cs"/>
              </a:rPr>
              <a:t>Maisons et Cités et ICF</a:t>
            </a:r>
            <a:r>
              <a:rPr lang="fr-FR" sz="1200" dirty="0">
                <a:cs typeface="+mn-cs"/>
              </a:rPr>
              <a:t>.</a:t>
            </a:r>
          </a:p>
          <a:p>
            <a:pPr eaLnBrk="0" hangingPunct="0">
              <a:defRPr/>
            </a:pPr>
            <a:r>
              <a:rPr lang="fr-FR" sz="1200" dirty="0">
                <a:cs typeface="+mn-cs"/>
              </a:rPr>
              <a:t>A ce jour, 2 seniors l’un locataire de I3F, l’autre de Vilogia sont en binôme sur la Métropole lilloise, 2 seniors, l’un locataire de Maisons et Cités, </a:t>
            </a:r>
          </a:p>
          <a:p>
            <a:pPr eaLnBrk="0" hangingPunct="0">
              <a:defRPr/>
            </a:pPr>
            <a:r>
              <a:rPr lang="fr-FR" sz="1200" dirty="0">
                <a:cs typeface="+mn-cs"/>
              </a:rPr>
              <a:t>l’autre d’Habitat 62 59 sont en attente sur l’Artois.</a:t>
            </a:r>
          </a:p>
          <a:p>
            <a:pPr eaLnBrk="0" hangingPunct="0">
              <a:defRPr/>
            </a:pPr>
            <a:endParaRPr lang="fr-FR" sz="1200" dirty="0">
              <a:cs typeface="+mn-cs"/>
            </a:endParaRPr>
          </a:p>
          <a:p>
            <a:pPr eaLnBrk="0" hangingPunct="0">
              <a:defRPr/>
            </a:pPr>
            <a:r>
              <a:rPr lang="fr-FR" sz="1200" dirty="0">
                <a:cs typeface="+mn-cs"/>
              </a:rPr>
              <a:t>Une démarche a été entreprise de janvier à juin 2015 avec l’ANGDM (Agence Nationale de Garantie des Droits des Mineurs) afin que les locataires</a:t>
            </a:r>
          </a:p>
          <a:p>
            <a:pPr eaLnBrk="0" hangingPunct="0">
              <a:defRPr/>
            </a:pPr>
            <a:r>
              <a:rPr lang="fr-FR" sz="1200" dirty="0">
                <a:cs typeface="+mn-cs"/>
              </a:rPr>
              <a:t> ayant droit aient la possibilité de participer au dispositif de logement intergénérationnel et d’en définir ensemble les conditions. </a:t>
            </a:r>
          </a:p>
          <a:p>
            <a:pPr eaLnBrk="0" hangingPunct="0">
              <a:defRPr/>
            </a:pPr>
            <a:r>
              <a:rPr lang="fr-FR" sz="1200" dirty="0">
                <a:cs typeface="+mn-cs"/>
              </a:rPr>
              <a:t>La démarche a abouti en juin 2015 avec un accord des modalités liées à cette première expérience et avec la création de documents communs. </a:t>
            </a:r>
          </a:p>
        </p:txBody>
      </p:sp>
      <p:sp>
        <p:nvSpPr>
          <p:cNvPr id="27654" name="AutoShape 11" descr="imap://anne%2Erichard%40generationsetcultures%2Efr@ssl0.ovh.net:993/fetch%3EUID%3E.INBOX.Templates%3E8?part=1.2&amp;filename=clip_image002.gif"/>
          <p:cNvSpPr>
            <a:spLocks noChangeAspect="1" noChangeArrowheads="1"/>
          </p:cNvSpPr>
          <p:nvPr/>
        </p:nvSpPr>
        <p:spPr bwMode="auto">
          <a:xfrm>
            <a:off x="130175" y="38100"/>
            <a:ext cx="514350" cy="409575"/>
          </a:xfrm>
          <a:prstGeom prst="rect">
            <a:avLst/>
          </a:prstGeom>
          <a:noFill/>
          <a:ln w="9525">
            <a:noFill/>
            <a:miter lim="800000"/>
            <a:headEnd/>
            <a:tailEnd/>
          </a:ln>
        </p:spPr>
        <p:txBody>
          <a:bodyPr/>
          <a:lstStyle/>
          <a:p>
            <a:pPr eaLnBrk="0" hangingPunct="0"/>
            <a:endParaRPr lang="fr-FR"/>
          </a:p>
        </p:txBody>
      </p:sp>
      <p:sp>
        <p:nvSpPr>
          <p:cNvPr id="27655" name="Rectangle 12"/>
          <p:cNvSpPr>
            <a:spLocks noChangeArrowheads="1"/>
          </p:cNvSpPr>
          <p:nvPr/>
        </p:nvSpPr>
        <p:spPr bwMode="auto">
          <a:xfrm>
            <a:off x="1065213" y="2897188"/>
            <a:ext cx="8208962" cy="2908300"/>
          </a:xfrm>
          <a:prstGeom prst="rect">
            <a:avLst/>
          </a:prstGeom>
          <a:solidFill>
            <a:schemeClr val="accent1"/>
          </a:solidFill>
          <a:ln w="9525" algn="ctr">
            <a:solidFill>
              <a:schemeClr val="tx1"/>
            </a:solidFill>
            <a:round/>
            <a:headEnd/>
            <a:tailEnd/>
          </a:ln>
        </p:spPr>
        <p:txBody>
          <a:bodyPr/>
          <a:lstStyle/>
          <a:p>
            <a:pPr eaLnBrk="0" hangingPunct="0"/>
            <a:r>
              <a:rPr lang="fr-FR" sz="1200" b="1"/>
              <a:t>INNOVATION</a:t>
            </a:r>
          </a:p>
          <a:p>
            <a:pPr eaLnBrk="0" hangingPunct="0"/>
            <a:endParaRPr lang="fr-FR" sz="1200" b="1"/>
          </a:p>
          <a:p>
            <a:pPr eaLnBrk="0" hangingPunct="0"/>
            <a:r>
              <a:rPr lang="fr-FR" sz="1200"/>
              <a:t>Au cours du dernier trimestre 2015, nous avons été sollicités par l’EHPAD Les Orchidées à Lannoy qui  souhaitait développer un projet innovant de cohabitation intergénérationnelle afin de renforcer la vie sociale des résidents et construire un projet intergénérationnel non pas basé uniquement sur un temps d’activité partagé mais sur le fait d’ « habiter ensemble ».</a:t>
            </a:r>
          </a:p>
          <a:p>
            <a:pPr eaLnBrk="0" hangingPunct="0"/>
            <a:r>
              <a:rPr lang="fr-FR" sz="1200"/>
              <a:t>Nous avons co construit la proposition suivante : héberger un étudiant au sein de la résidence Les Orchidées de Lannoy afin de favoriser l’émergence de liens sociaux avec les résidents par la mise en place d’activité en commun et le fait d’ « habiter ensemble » avec les objectifs suivants :</a:t>
            </a:r>
          </a:p>
          <a:p>
            <a:pPr eaLnBrk="0" hangingPunct="0">
              <a:buFont typeface="Arial" charset="0"/>
              <a:buChar char="•"/>
            </a:pPr>
            <a:r>
              <a:rPr lang="fr-FR" sz="1200"/>
              <a:t> Renforcer les liens sociaux des résidents grâce à un projet intergénérationnel innovant ;</a:t>
            </a:r>
          </a:p>
          <a:p>
            <a:pPr eaLnBrk="0" hangingPunct="0">
              <a:buFont typeface="Arial" charset="0"/>
              <a:buChar char="•"/>
            </a:pPr>
            <a:r>
              <a:rPr lang="fr-FR" sz="1200"/>
              <a:t> Ouvrir la vie de la résidence à l’extérieur (étudiant et son environnement universitaire, partenariat avec l’association Générations et Cultures) ;</a:t>
            </a:r>
          </a:p>
          <a:p>
            <a:pPr eaLnBrk="0" hangingPunct="0">
              <a:buFont typeface="Arial" charset="0"/>
              <a:buChar char="•"/>
            </a:pPr>
            <a:r>
              <a:rPr lang="fr-FR" sz="1200"/>
              <a:t> Construire de nouveaux projets ou activités (selon les compétences, les connaissances, la culture de l’étudiant accueilli) ;</a:t>
            </a:r>
          </a:p>
          <a:p>
            <a:pPr eaLnBrk="0" hangingPunct="0">
              <a:buFont typeface="Arial" charset="0"/>
              <a:buChar char="•"/>
            </a:pPr>
            <a:r>
              <a:rPr lang="fr-FR" sz="1200"/>
              <a:t>Contribuer à moderniser l’image des « EHPAD » et communiquer positivement sur la résidence de Lannoy ;</a:t>
            </a:r>
          </a:p>
          <a:p>
            <a:pPr eaLnBrk="0" hangingPunct="0"/>
            <a:r>
              <a:rPr lang="fr-FR" sz="1200"/>
              <a:t>Nous avons adapté les outils du logement intergénérationnel à cette nouvelle expérience de cohabitation. </a:t>
            </a:r>
          </a:p>
          <a:p>
            <a:pPr eaLnBrk="0" hangingPunct="0"/>
            <a:r>
              <a:rPr lang="fr-FR" sz="1200"/>
              <a:t>Le projet a été validé par les résidents de l’EHPAD et par le Conseil d’Administration de Générations et Cultures pour une mise en œuvre en 2016.</a:t>
            </a:r>
          </a:p>
          <a:p>
            <a:pPr eaLnBrk="0" hangingPunct="0"/>
            <a:endParaRPr lang="fr-FR" sz="1100"/>
          </a:p>
        </p:txBody>
      </p:sp>
      <p:pic>
        <p:nvPicPr>
          <p:cNvPr id="27656" name="Image 13" descr="E:\logos\NOUVEAU LOGO TAP.png"/>
          <p:cNvPicPr>
            <a:picLocks noChangeAspect="1" noChangeArrowheads="1"/>
          </p:cNvPicPr>
          <p:nvPr/>
        </p:nvPicPr>
        <p:blipFill>
          <a:blip r:embed="rId3"/>
          <a:srcRect/>
          <a:stretch>
            <a:fillRect/>
          </a:stretch>
        </p:blipFill>
        <p:spPr bwMode="auto">
          <a:xfrm>
            <a:off x="766763" y="384175"/>
            <a:ext cx="657225" cy="52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Espace réservé du pied de page 7"/>
          <p:cNvSpPr>
            <a:spLocks noGrp="1"/>
          </p:cNvSpPr>
          <p:nvPr>
            <p:ph type="ftr" sz="quarter" idx="10"/>
          </p:nvPr>
        </p:nvSpPr>
        <p:spPr>
          <a:xfrm>
            <a:off x="1784350" y="6308725"/>
            <a:ext cx="8101013" cy="541338"/>
          </a:xfrm>
          <a:solidFill>
            <a:schemeClr val="bg1"/>
          </a:solidFill>
          <a:ln>
            <a:miter lim="800000"/>
            <a:headEnd/>
            <a:tailEnd/>
          </a:ln>
        </p:spPr>
        <p:txBody>
          <a:bodyPr/>
          <a:lstStyle/>
          <a:p>
            <a:pPr algn="l">
              <a:defRPr/>
            </a:pPr>
            <a:r>
              <a:rPr lang="fr-FR" altLang="fr-FR">
                <a:latin typeface="Arial" charset="0"/>
              </a:rPr>
              <a:t>"Générations et Cultures" Rapport d'Activité 2015				- 7</a:t>
            </a:r>
          </a:p>
        </p:txBody>
      </p:sp>
      <p:sp>
        <p:nvSpPr>
          <p:cNvPr id="29698" name="AutoShape 3"/>
          <p:cNvSpPr>
            <a:spLocks noChangeArrowheads="1"/>
          </p:cNvSpPr>
          <p:nvPr/>
        </p:nvSpPr>
        <p:spPr bwMode="auto">
          <a:xfrm>
            <a:off x="200025" y="333375"/>
            <a:ext cx="9540875" cy="5688013"/>
          </a:xfrm>
          <a:prstGeom prst="roundRect">
            <a:avLst>
              <a:gd name="adj" fmla="val 16667"/>
            </a:avLst>
          </a:prstGeom>
          <a:noFill/>
          <a:ln w="50800">
            <a:solidFill>
              <a:srgbClr val="982014"/>
            </a:solidFill>
            <a:round/>
            <a:headEnd/>
            <a:tailEnd/>
          </a:ln>
        </p:spPr>
        <p:txBody>
          <a:bodyPr wrap="none" anchor="ctr"/>
          <a:lstStyle/>
          <a:p>
            <a:pPr algn="ctr" eaLnBrk="0" hangingPunct="0"/>
            <a:endParaRPr lang="fr-FR" altLang="fr-FR"/>
          </a:p>
        </p:txBody>
      </p:sp>
      <p:sp>
        <p:nvSpPr>
          <p:cNvPr id="29699" name="AutoShape 10"/>
          <p:cNvSpPr>
            <a:spLocks noChangeArrowheads="1"/>
          </p:cNvSpPr>
          <p:nvPr/>
        </p:nvSpPr>
        <p:spPr bwMode="auto">
          <a:xfrm>
            <a:off x="488950" y="1052513"/>
            <a:ext cx="9001125" cy="4608512"/>
          </a:xfrm>
          <a:prstGeom prst="foldedCorner">
            <a:avLst>
              <a:gd name="adj" fmla="val 12500"/>
            </a:avLst>
          </a:prstGeom>
          <a:solidFill>
            <a:srgbClr val="FEF3A0"/>
          </a:solidFill>
          <a:ln w="9525">
            <a:solidFill>
              <a:schemeClr val="tx1"/>
            </a:solidFill>
            <a:round/>
            <a:headEnd/>
            <a:tailEnd/>
          </a:ln>
        </p:spPr>
        <p:txBody>
          <a:bodyPr wrap="none" anchor="ctr"/>
          <a:lstStyle/>
          <a:p>
            <a:pPr eaLnBrk="0" hangingPunct="0"/>
            <a:endParaRPr lang="fr-FR" altLang="fr-FR"/>
          </a:p>
        </p:txBody>
      </p:sp>
      <p:sp>
        <p:nvSpPr>
          <p:cNvPr id="29700" name="AutoShape 11" descr="imap://anne%2Erichard%40generationsetcultures%2Efr@ssl0.ovh.net:993/fetch%3EUID%3E.INBOX.Templates%3E8?part=1.2&amp;filename=clip_image002.gif"/>
          <p:cNvSpPr>
            <a:spLocks noChangeAspect="1" noChangeArrowheads="1"/>
          </p:cNvSpPr>
          <p:nvPr/>
        </p:nvSpPr>
        <p:spPr bwMode="auto">
          <a:xfrm>
            <a:off x="130175" y="38100"/>
            <a:ext cx="514350" cy="409575"/>
          </a:xfrm>
          <a:prstGeom prst="rect">
            <a:avLst/>
          </a:prstGeom>
          <a:noFill/>
          <a:ln w="9525">
            <a:noFill/>
            <a:miter lim="800000"/>
            <a:headEnd/>
            <a:tailEnd/>
          </a:ln>
        </p:spPr>
        <p:txBody>
          <a:bodyPr/>
          <a:lstStyle/>
          <a:p>
            <a:pPr eaLnBrk="0" hangingPunct="0"/>
            <a:endParaRPr lang="fr-FR"/>
          </a:p>
        </p:txBody>
      </p:sp>
      <p:sp>
        <p:nvSpPr>
          <p:cNvPr id="29701" name="Rectangle 12"/>
          <p:cNvSpPr>
            <a:spLocks noChangeArrowheads="1"/>
          </p:cNvSpPr>
          <p:nvPr/>
        </p:nvSpPr>
        <p:spPr bwMode="auto">
          <a:xfrm>
            <a:off x="1281113" y="3151188"/>
            <a:ext cx="6767512" cy="246062"/>
          </a:xfrm>
          <a:prstGeom prst="rect">
            <a:avLst/>
          </a:prstGeom>
          <a:noFill/>
          <a:ln w="9525">
            <a:noFill/>
            <a:miter lim="800000"/>
            <a:headEnd/>
            <a:tailEnd/>
          </a:ln>
        </p:spPr>
        <p:txBody>
          <a:bodyPr anchor="ctr">
            <a:spAutoFit/>
          </a:bodyPr>
          <a:lstStyle/>
          <a:p>
            <a:pPr eaLnBrk="0" hangingPunct="0">
              <a:buFontTx/>
              <a:buChar char="•"/>
            </a:pPr>
            <a:endParaRPr lang="fr-FR" b="1"/>
          </a:p>
        </p:txBody>
      </p:sp>
      <p:sp>
        <p:nvSpPr>
          <p:cNvPr id="29702" name="Rectangle 2"/>
          <p:cNvSpPr>
            <a:spLocks noChangeArrowheads="1"/>
          </p:cNvSpPr>
          <p:nvPr/>
        </p:nvSpPr>
        <p:spPr bwMode="auto">
          <a:xfrm>
            <a:off x="631825" y="1403350"/>
            <a:ext cx="7921625" cy="3863975"/>
          </a:xfrm>
          <a:prstGeom prst="rect">
            <a:avLst/>
          </a:prstGeom>
          <a:noFill/>
          <a:ln w="9525">
            <a:noFill/>
            <a:miter lim="800000"/>
            <a:headEnd/>
            <a:tailEnd/>
          </a:ln>
        </p:spPr>
        <p:txBody>
          <a:bodyPr anchor="ctr">
            <a:spAutoFit/>
          </a:bodyPr>
          <a:lstStyle/>
          <a:p>
            <a:pPr eaLnBrk="0" hangingPunct="0"/>
            <a:r>
              <a:rPr lang="fr-FR" sz="1400" b="1"/>
              <a:t>ACTIONS COLLECTIVES</a:t>
            </a:r>
          </a:p>
          <a:p>
            <a:pPr eaLnBrk="0" hangingPunct="0"/>
            <a:endParaRPr lang="fr-FR" sz="1200" b="1"/>
          </a:p>
          <a:p>
            <a:pPr eaLnBrk="0" hangingPunct="0"/>
            <a:r>
              <a:rPr lang="fr-FR" sz="1400" b="1"/>
              <a:t>Sur la Métropole lilloise:</a:t>
            </a:r>
          </a:p>
          <a:p>
            <a:pPr eaLnBrk="0" hangingPunct="0">
              <a:buFont typeface="Arial" charset="0"/>
              <a:buChar char="•"/>
            </a:pPr>
            <a:r>
              <a:rPr lang="fr-FR" sz="1200"/>
              <a:t>Le 27 juin, un après – midi récréatif rassemblant 9 seniors et 5 jeunes, sur le thème des animaux de compagnie.</a:t>
            </a:r>
          </a:p>
          <a:p>
            <a:pPr eaLnBrk="0" hangingPunct="0">
              <a:buFont typeface="Arial" charset="0"/>
              <a:buChar char="•"/>
            </a:pPr>
            <a:r>
              <a:rPr lang="fr-FR" sz="1200"/>
              <a:t>Le 26 septembre une animation autour du droit du travail et du droit patrimonial.</a:t>
            </a:r>
          </a:p>
          <a:p>
            <a:pPr eaLnBrk="0" hangingPunct="0">
              <a:buFont typeface="Arial" charset="0"/>
              <a:buChar char="•"/>
            </a:pPr>
            <a:r>
              <a:rPr lang="fr-FR" sz="1200"/>
              <a:t>Une Auberge Espagnole a rassemblé le samedi 12 décembre, 14 seniors, 9 jeunes et 4 administrateurs. Chacun était invité à apporter une spécialité culinaire et un cadeau de moins de 10 euros à échanger, prétextes à une rencontre festive interculturelle et intergénérationnelle.</a:t>
            </a:r>
          </a:p>
          <a:p>
            <a:pPr eaLnBrk="0" hangingPunct="0"/>
            <a:r>
              <a:rPr lang="fr-FR" sz="1400"/>
              <a:t> </a:t>
            </a:r>
          </a:p>
          <a:p>
            <a:pPr eaLnBrk="0" hangingPunct="0"/>
            <a:r>
              <a:rPr lang="fr-FR" sz="1400" b="1"/>
              <a:t>Sur l’Artois :</a:t>
            </a:r>
          </a:p>
          <a:p>
            <a:pPr eaLnBrk="0" hangingPunct="0">
              <a:buFont typeface="Arial" charset="0"/>
              <a:buChar char="•"/>
            </a:pPr>
            <a:r>
              <a:rPr lang="fr-FR" sz="1200"/>
              <a:t> Le 28 avril sur le thème « Prévention des Accidents Domestiques Seniors » (PADS) avec la participation d’AGIR abcd et avec le soutien et la participation de la Macif (15 participants).</a:t>
            </a:r>
          </a:p>
          <a:p>
            <a:pPr eaLnBrk="0" hangingPunct="0">
              <a:buFont typeface="Arial" charset="0"/>
              <a:buChar char="•"/>
            </a:pPr>
            <a:r>
              <a:rPr lang="fr-FR" sz="1200"/>
              <a:t>Le 3 novembre sur le thème « Diététique et nutrition » avec l’intervention de Mme DALLE diététicienne à l’Institut Pasteur de Lille et avec le concours du Centre Social Arras Sud Alfred Torchy (8 participants).</a:t>
            </a:r>
          </a:p>
          <a:p>
            <a:pPr eaLnBrk="0" hangingPunct="0"/>
            <a:r>
              <a:rPr lang="fr-FR" sz="1200"/>
              <a:t>	</a:t>
            </a:r>
          </a:p>
          <a:p>
            <a:pPr eaLnBrk="0" hangingPunct="0"/>
            <a:r>
              <a:rPr lang="fr-FR" sz="1200"/>
              <a:t>De nombreuses </a:t>
            </a:r>
            <a:r>
              <a:rPr lang="fr-FR" sz="1200" b="1"/>
              <a:t>rencontres </a:t>
            </a:r>
            <a:r>
              <a:rPr lang="fr-FR" sz="1200"/>
              <a:t>ont été menées pour permettre ce développement : 19 élus ou services de Collectivités locales ou Conseils Généraux, 13 directions de CCAS ou CLIC, 7 directions de Centres sociaux, 32 structures d’accompagnement de seniors, 23 structures d’accompagnement de jeunes.</a:t>
            </a:r>
          </a:p>
          <a:p>
            <a:pPr eaLnBrk="0" hangingPunct="0"/>
            <a:endParaRPr lang="fr-FR" sz="1200"/>
          </a:p>
          <a:p>
            <a:pPr eaLnBrk="0" hangingPunct="0"/>
            <a:r>
              <a:rPr lang="fr-FR" sz="1200"/>
              <a:t>Nous avons participé à 12 forums ou salons et bénéficié de 12 articles de presse.</a:t>
            </a:r>
            <a:endParaRPr lang="fr-FR" sz="900"/>
          </a:p>
        </p:txBody>
      </p:sp>
      <p:sp>
        <p:nvSpPr>
          <p:cNvPr id="29703" name="ZoneTexte 30"/>
          <p:cNvSpPr txBox="1">
            <a:spLocks noChangeArrowheads="1"/>
          </p:cNvSpPr>
          <p:nvPr/>
        </p:nvSpPr>
        <p:spPr bwMode="auto">
          <a:xfrm>
            <a:off x="3513138" y="5084763"/>
            <a:ext cx="184150" cy="246062"/>
          </a:xfrm>
          <a:prstGeom prst="rect">
            <a:avLst/>
          </a:prstGeom>
          <a:noFill/>
          <a:ln w="9525">
            <a:noFill/>
            <a:miter lim="800000"/>
            <a:headEnd/>
            <a:tailEnd/>
          </a:ln>
        </p:spPr>
        <p:txBody>
          <a:bodyPr wrap="none">
            <a:spAutoFit/>
          </a:bodyPr>
          <a:lstStyle/>
          <a:p>
            <a:pPr eaLnBrk="0" hangingPunct="0"/>
            <a:endParaRPr lang="fr-FR"/>
          </a:p>
        </p:txBody>
      </p:sp>
      <p:pic>
        <p:nvPicPr>
          <p:cNvPr id="29704" name="Image 33" descr="E:\logos\NOUVEAU LOGO TAP.png"/>
          <p:cNvPicPr>
            <a:picLocks noChangeAspect="1" noChangeArrowheads="1"/>
          </p:cNvPicPr>
          <p:nvPr/>
        </p:nvPicPr>
        <p:blipFill>
          <a:blip r:embed="rId3"/>
          <a:srcRect/>
          <a:stretch>
            <a:fillRect/>
          </a:stretch>
        </p:blipFill>
        <p:spPr bwMode="auto">
          <a:xfrm>
            <a:off x="766763" y="384175"/>
            <a:ext cx="657225" cy="523875"/>
          </a:xfrm>
          <a:prstGeom prst="rect">
            <a:avLst/>
          </a:prstGeom>
          <a:noFill/>
          <a:ln w="9525">
            <a:noFill/>
            <a:miter lim="800000"/>
            <a:headEnd/>
            <a:tailEnd/>
          </a:ln>
        </p:spPr>
      </p:pic>
      <p:sp>
        <p:nvSpPr>
          <p:cNvPr id="29705" name="Rectangle 2"/>
          <p:cNvSpPr>
            <a:spLocks noChangeArrowheads="1"/>
          </p:cNvSpPr>
          <p:nvPr/>
        </p:nvSpPr>
        <p:spPr bwMode="auto">
          <a:xfrm>
            <a:off x="1384300" y="476250"/>
            <a:ext cx="9906000" cy="400050"/>
          </a:xfrm>
          <a:prstGeom prst="rect">
            <a:avLst/>
          </a:prstGeom>
          <a:noFill/>
          <a:ln w="9525">
            <a:noFill/>
            <a:miter lim="800000"/>
            <a:headEnd/>
            <a:tailEnd/>
          </a:ln>
        </p:spPr>
        <p:txBody>
          <a:bodyPr>
            <a:spAutoFit/>
          </a:bodyPr>
          <a:lstStyle/>
          <a:p>
            <a:pPr algn="just" eaLnBrk="0" hangingPunct="0">
              <a:spcAft>
                <a:spcPts val="600"/>
              </a:spcAft>
            </a:pPr>
            <a:r>
              <a:rPr lang="fr-FR" altLang="fr-FR" sz="2000" b="1">
                <a:solidFill>
                  <a:srgbClr val="879A43"/>
                </a:solidFill>
                <a:ea typeface="SimSun" pitchFamily="2" charset="-122"/>
              </a:rPr>
              <a:t>« Un Toit à Partager » suite</a:t>
            </a:r>
            <a:endParaRPr lang="fr-FR" altLang="fr-FR" sz="1100">
              <a:ea typeface="SimSun" pitchFamily="2" charset="-122"/>
            </a:endParaRPr>
          </a:p>
        </p:txBody>
      </p:sp>
      <p:pic>
        <p:nvPicPr>
          <p:cNvPr id="29706" name="Picture 1" descr="E:\Photos Auberge Espagnole\CIMG0625.JPG"/>
          <p:cNvPicPr>
            <a:picLocks noChangeAspect="1" noChangeArrowheads="1"/>
          </p:cNvPicPr>
          <p:nvPr/>
        </p:nvPicPr>
        <p:blipFill>
          <a:blip r:embed="rId4"/>
          <a:srcRect/>
          <a:stretch>
            <a:fillRect/>
          </a:stretch>
        </p:blipFill>
        <p:spPr bwMode="auto">
          <a:xfrm>
            <a:off x="7616825" y="1173163"/>
            <a:ext cx="1568450" cy="1176337"/>
          </a:xfrm>
          <a:prstGeom prst="rect">
            <a:avLst/>
          </a:prstGeom>
          <a:noFill/>
          <a:ln w="9525">
            <a:noFill/>
            <a:miter lim="800000"/>
            <a:headEnd/>
            <a:tailEnd/>
          </a:ln>
        </p:spPr>
      </p:pic>
      <p:pic>
        <p:nvPicPr>
          <p:cNvPr id="29707" name="Picture 2" descr="E:\Photos Auberge Espagnole\CIMG0631.JPG"/>
          <p:cNvPicPr>
            <a:picLocks noChangeAspect="1" noChangeArrowheads="1"/>
          </p:cNvPicPr>
          <p:nvPr/>
        </p:nvPicPr>
        <p:blipFill>
          <a:blip r:embed="rId5"/>
          <a:srcRect/>
          <a:stretch>
            <a:fillRect/>
          </a:stretch>
        </p:blipFill>
        <p:spPr bwMode="auto">
          <a:xfrm>
            <a:off x="6392863" y="4652963"/>
            <a:ext cx="1279525" cy="960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Espace réservé du pied de page 7"/>
          <p:cNvSpPr>
            <a:spLocks noGrp="1"/>
          </p:cNvSpPr>
          <p:nvPr>
            <p:ph type="ftr" sz="quarter" idx="10"/>
          </p:nvPr>
        </p:nvSpPr>
        <p:spPr>
          <a:xfrm>
            <a:off x="1784350" y="6308725"/>
            <a:ext cx="8101013" cy="541338"/>
          </a:xfrm>
          <a:solidFill>
            <a:schemeClr val="bg1"/>
          </a:solidFill>
          <a:ln>
            <a:miter lim="800000"/>
            <a:headEnd/>
            <a:tailEnd/>
          </a:ln>
        </p:spPr>
        <p:txBody>
          <a:bodyPr/>
          <a:lstStyle/>
          <a:p>
            <a:pPr algn="l">
              <a:defRPr/>
            </a:pPr>
            <a:r>
              <a:rPr lang="fr-FR" altLang="fr-FR">
                <a:latin typeface="Arial" charset="0"/>
              </a:rPr>
              <a:t>"Générations et Cultures" Rapport d'Activité 2015				- 8</a:t>
            </a:r>
          </a:p>
        </p:txBody>
      </p:sp>
      <p:sp>
        <p:nvSpPr>
          <p:cNvPr id="31746" name="AutoShape 3"/>
          <p:cNvSpPr>
            <a:spLocks noChangeArrowheads="1"/>
          </p:cNvSpPr>
          <p:nvPr/>
        </p:nvSpPr>
        <p:spPr bwMode="auto">
          <a:xfrm>
            <a:off x="200025" y="333375"/>
            <a:ext cx="9540875" cy="5688013"/>
          </a:xfrm>
          <a:prstGeom prst="roundRect">
            <a:avLst>
              <a:gd name="adj" fmla="val 16667"/>
            </a:avLst>
          </a:prstGeom>
          <a:noFill/>
          <a:ln w="50800">
            <a:solidFill>
              <a:srgbClr val="982014"/>
            </a:solidFill>
            <a:round/>
            <a:headEnd/>
            <a:tailEnd/>
          </a:ln>
        </p:spPr>
        <p:txBody>
          <a:bodyPr wrap="none" anchor="ctr"/>
          <a:lstStyle/>
          <a:p>
            <a:pPr algn="ctr" eaLnBrk="0" hangingPunct="0"/>
            <a:endParaRPr lang="fr-FR" altLang="fr-FR"/>
          </a:p>
        </p:txBody>
      </p:sp>
      <p:sp>
        <p:nvSpPr>
          <p:cNvPr id="31747" name="Rectangle 1"/>
          <p:cNvSpPr>
            <a:spLocks noChangeArrowheads="1"/>
          </p:cNvSpPr>
          <p:nvPr/>
        </p:nvSpPr>
        <p:spPr bwMode="auto">
          <a:xfrm>
            <a:off x="415925" y="1079500"/>
            <a:ext cx="9145588" cy="4552950"/>
          </a:xfrm>
          <a:prstGeom prst="rect">
            <a:avLst/>
          </a:prstGeom>
          <a:noFill/>
          <a:ln w="9525">
            <a:noFill/>
            <a:miter lim="800000"/>
            <a:headEnd/>
            <a:tailEnd/>
          </a:ln>
        </p:spPr>
        <p:txBody>
          <a:bodyPr anchor="ctr">
            <a:spAutoFit/>
          </a:bodyPr>
          <a:lstStyle/>
          <a:p>
            <a:r>
              <a:rPr lang="fr-FR" sz="1600">
                <a:ea typeface="Calibri" pitchFamily="34" charset="0"/>
                <a:cs typeface="Times New Roman" pitchFamily="18" charset="0"/>
              </a:rPr>
              <a:t>Notre action consiste à créer des liens entre les migrants âgés de plus de 60 ans, les adultes âgés de 25 à 55 ans résidant dans les foyers et résidences sociales et l'ensemble des habitants du territoire concerné afin de lutter contre l’isolement via la mise en place des temps de rencontres et d’échanges conviviaux, au moins une après-midi par semaine. </a:t>
            </a:r>
          </a:p>
          <a:p>
            <a:r>
              <a:rPr lang="fr-FR" sz="1600">
                <a:ea typeface="Calibri" pitchFamily="34" charset="0"/>
                <a:cs typeface="Times New Roman" pitchFamily="18" charset="0"/>
              </a:rPr>
              <a:t>Nous sommes intervenus dans 3 résidences ARELI  sur Lille et Wattrelos et,  pour la première fois, à la demande initiale de la Ville de Dunkerque, dans la Résidence sociale La Batellerie gérée par ADOMA à Dunkerque.</a:t>
            </a:r>
          </a:p>
          <a:p>
            <a:r>
              <a:rPr lang="fr-FR" sz="1600">
                <a:ea typeface="Calibri" pitchFamily="34" charset="0"/>
                <a:cs typeface="Times New Roman" pitchFamily="18" charset="0"/>
              </a:rPr>
              <a:t>149 demi-journées d’intervention ont ainsi été réalisées, mobilisant  un noyau dur de 35 résidents et 169 résidents mobilisés au moins une fois.</a:t>
            </a:r>
            <a:r>
              <a:rPr lang="fr-FR" sz="1600">
                <a:cs typeface="Times New Roman" pitchFamily="18" charset="0"/>
              </a:rPr>
              <a:t> Autour de repas collectifs, ateliers cuisine, sorties culturelles, lotos, fêtes des voisins, concours de cartes…</a:t>
            </a:r>
          </a:p>
          <a:p>
            <a:pPr eaLnBrk="0" hangingPunct="0"/>
            <a:endParaRPr lang="fr-FR" sz="2000">
              <a:latin typeface="Arial" charset="0"/>
              <a:cs typeface="Times New Roman" pitchFamily="18" charset="0"/>
            </a:endParaRPr>
          </a:p>
          <a:p>
            <a:pPr eaLnBrk="0" hangingPunct="0"/>
            <a:r>
              <a:rPr lang="fr-FR" sz="1600">
                <a:cs typeface="Times New Roman" pitchFamily="18" charset="0"/>
              </a:rPr>
              <a:t>	            Afin de contribuer à l’épanouissement des résidents les plus âgés, nous avons mené:</a:t>
            </a:r>
          </a:p>
          <a:p>
            <a:pPr eaLnBrk="0" hangingPunct="0"/>
            <a:r>
              <a:rPr lang="fr-FR" sz="1600">
                <a:cs typeface="Times New Roman" pitchFamily="18" charset="0"/>
              </a:rPr>
              <a:t>	            Une intervention spécifique dans l’Espace de Vie Adaptée de la Résidence   ARELI Henri 		            Convain (16 logements dont 14 occupés en moyenne) , tous les vendredis après-midi du 3 juillet 	            au 18 décembre . Elle démarre par du porte à porte pour réunir les résidents de l’EVA autour 	            d’un café et d’activités diverses et variées : jeux de mémoire, projection de documentaires et de 	            films, débats/actualité, jeux de cartes, promenade extérieure, dominos, photo langage, goûters,  	            jeu les Mots de l’âge, lecture de livres. 18 interventions ont été réalisées, réunissant de 4 à 9 	            résidents avec une moyenne de 7 résidents.</a:t>
            </a:r>
            <a:endParaRPr lang="fr-FR" sz="1200">
              <a:cs typeface="Times New Roman" pitchFamily="18" charset="0"/>
            </a:endParaRPr>
          </a:p>
        </p:txBody>
      </p:sp>
      <p:sp>
        <p:nvSpPr>
          <p:cNvPr id="31748" name="ZoneTexte 15"/>
          <p:cNvSpPr txBox="1">
            <a:spLocks noChangeArrowheads="1"/>
          </p:cNvSpPr>
          <p:nvPr/>
        </p:nvSpPr>
        <p:spPr bwMode="auto">
          <a:xfrm>
            <a:off x="1497013" y="1196975"/>
            <a:ext cx="184150" cy="246063"/>
          </a:xfrm>
          <a:prstGeom prst="rect">
            <a:avLst/>
          </a:prstGeom>
          <a:noFill/>
          <a:ln w="9525">
            <a:noFill/>
            <a:miter lim="800000"/>
            <a:headEnd/>
            <a:tailEnd/>
          </a:ln>
        </p:spPr>
        <p:txBody>
          <a:bodyPr wrap="none">
            <a:spAutoFit/>
          </a:bodyPr>
          <a:lstStyle/>
          <a:p>
            <a:pPr eaLnBrk="0" hangingPunct="0"/>
            <a:endParaRPr lang="fr-FR"/>
          </a:p>
        </p:txBody>
      </p:sp>
      <p:sp>
        <p:nvSpPr>
          <p:cNvPr id="31749" name="ZoneTexte 16"/>
          <p:cNvSpPr txBox="1">
            <a:spLocks noChangeArrowheads="1"/>
          </p:cNvSpPr>
          <p:nvPr/>
        </p:nvSpPr>
        <p:spPr bwMode="auto">
          <a:xfrm>
            <a:off x="1208088" y="908050"/>
            <a:ext cx="185737" cy="247650"/>
          </a:xfrm>
          <a:prstGeom prst="rect">
            <a:avLst/>
          </a:prstGeom>
          <a:noFill/>
          <a:ln w="9525">
            <a:noFill/>
            <a:miter lim="800000"/>
            <a:headEnd/>
            <a:tailEnd/>
          </a:ln>
        </p:spPr>
        <p:txBody>
          <a:bodyPr wrap="none">
            <a:spAutoFit/>
          </a:bodyPr>
          <a:lstStyle/>
          <a:p>
            <a:pPr eaLnBrk="0" hangingPunct="0"/>
            <a:endParaRPr lang="fr-FR"/>
          </a:p>
        </p:txBody>
      </p:sp>
      <p:pic>
        <p:nvPicPr>
          <p:cNvPr id="31750" name="Image 17" descr="E:\logos\plumes hd.png"/>
          <p:cNvPicPr>
            <a:picLocks noChangeAspect="1" noChangeArrowheads="1"/>
          </p:cNvPicPr>
          <p:nvPr/>
        </p:nvPicPr>
        <p:blipFill>
          <a:blip r:embed="rId3"/>
          <a:srcRect/>
          <a:stretch>
            <a:fillRect/>
          </a:stretch>
        </p:blipFill>
        <p:spPr bwMode="auto">
          <a:xfrm>
            <a:off x="992188" y="404813"/>
            <a:ext cx="504825" cy="431800"/>
          </a:xfrm>
          <a:prstGeom prst="rect">
            <a:avLst/>
          </a:prstGeom>
          <a:noFill/>
          <a:ln w="9525">
            <a:noFill/>
            <a:miter lim="800000"/>
            <a:headEnd/>
            <a:tailEnd/>
          </a:ln>
        </p:spPr>
      </p:pic>
      <p:sp>
        <p:nvSpPr>
          <p:cNvPr id="31751" name="Rectangle 2"/>
          <p:cNvSpPr>
            <a:spLocks noChangeArrowheads="1"/>
          </p:cNvSpPr>
          <p:nvPr/>
        </p:nvSpPr>
        <p:spPr bwMode="auto">
          <a:xfrm>
            <a:off x="1384300" y="476250"/>
            <a:ext cx="9906000" cy="400050"/>
          </a:xfrm>
          <a:prstGeom prst="rect">
            <a:avLst/>
          </a:prstGeom>
          <a:noFill/>
          <a:ln w="9525">
            <a:noFill/>
            <a:miter lim="800000"/>
            <a:headEnd/>
            <a:tailEnd/>
          </a:ln>
        </p:spPr>
        <p:txBody>
          <a:bodyPr>
            <a:spAutoFit/>
          </a:bodyPr>
          <a:lstStyle/>
          <a:p>
            <a:pPr algn="just" eaLnBrk="0" hangingPunct="0">
              <a:spcAft>
                <a:spcPts val="600"/>
              </a:spcAft>
            </a:pPr>
            <a:r>
              <a:rPr lang="fr-FR" altLang="fr-FR" sz="2000" b="1">
                <a:solidFill>
                  <a:srgbClr val="879A43"/>
                </a:solidFill>
                <a:ea typeface="SimSun" pitchFamily="2" charset="-122"/>
              </a:rPr>
              <a:t>L’intervention dans les foyers ARELI et ADOMA</a:t>
            </a:r>
            <a:endParaRPr lang="fr-FR" altLang="fr-FR" sz="1100">
              <a:ea typeface="SimSun" pitchFamily="2" charset="-122"/>
            </a:endParaRPr>
          </a:p>
        </p:txBody>
      </p:sp>
      <p:pic>
        <p:nvPicPr>
          <p:cNvPr id="31752" name="Picture 1" descr="C:\Users\Multimédia\Desktop\Photos Quentin\20160331_153521.jpg"/>
          <p:cNvPicPr>
            <a:picLocks noChangeAspect="1" noChangeArrowheads="1"/>
          </p:cNvPicPr>
          <p:nvPr/>
        </p:nvPicPr>
        <p:blipFill>
          <a:blip r:embed="rId4"/>
          <a:srcRect/>
          <a:stretch>
            <a:fillRect/>
          </a:stretch>
        </p:blipFill>
        <p:spPr bwMode="auto">
          <a:xfrm>
            <a:off x="560388" y="3500438"/>
            <a:ext cx="1336675" cy="2228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Nouvelle présentation">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Arial"/>
        <a:ea typeface="ＭＳ Ｐゴシック"/>
        <a:cs typeface="ＭＳ Ｐゴシック"/>
      </a:majorFont>
      <a:minorFont>
        <a:latin typeface="Arial"/>
        <a:ea typeface="ＭＳ Ｐゴシック"/>
        <a:cs typeface="ＭＳ Ｐゴシック"/>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Arial Narrow"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Arial Narrow" charset="0"/>
            <a:ea typeface="ＭＳ Ｐゴシック" charset="0"/>
            <a:cs typeface="ＭＳ Ｐゴシック" charset="0"/>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2049</TotalTime>
  <Words>1219</Words>
  <Application>Microsoft Office PowerPoint</Application>
  <PresentationFormat>Format A4 (210 x 297 mm)</PresentationFormat>
  <Paragraphs>232</Paragraphs>
  <Slides>13</Slides>
  <Notes>11</Notes>
  <HiddenSlides>0</HiddenSlides>
  <MMClips>0</MMClips>
  <ScaleCrop>false</ScaleCrop>
  <HeadingPairs>
    <vt:vector size="8" baseType="variant">
      <vt:variant>
        <vt:lpstr>Polices utilisées</vt:lpstr>
      </vt:variant>
      <vt:variant>
        <vt:i4>10</vt:i4>
      </vt:variant>
      <vt:variant>
        <vt:lpstr>Thème</vt:lpstr>
      </vt:variant>
      <vt:variant>
        <vt:i4>1</vt:i4>
      </vt:variant>
      <vt:variant>
        <vt:lpstr>Serveurs OLE incorporés</vt:lpstr>
      </vt:variant>
      <vt:variant>
        <vt:i4>1</vt:i4>
      </vt:variant>
      <vt:variant>
        <vt:lpstr>Titres des diapositives</vt:lpstr>
      </vt:variant>
      <vt:variant>
        <vt:i4>13</vt:i4>
      </vt:variant>
    </vt:vector>
  </HeadingPairs>
  <TitlesOfParts>
    <vt:vector size="25" baseType="lpstr">
      <vt:lpstr>MS Mincho</vt:lpstr>
      <vt:lpstr>MS PGothic</vt:lpstr>
      <vt:lpstr>MS PGothic</vt:lpstr>
      <vt:lpstr>SimSun</vt:lpstr>
      <vt:lpstr>Arial</vt:lpstr>
      <vt:lpstr>Arial Narrow</vt:lpstr>
      <vt:lpstr>Calibri</vt:lpstr>
      <vt:lpstr>Symbol</vt:lpstr>
      <vt:lpstr>Times New Roman</vt:lpstr>
      <vt:lpstr>Wingdings</vt:lpstr>
      <vt:lpstr>Nouvelle présentation</vt:lpstr>
      <vt:lpstr>Document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GENERATIONS et  CULTURES  </vt:lpstr>
    </vt:vector>
  </TitlesOfParts>
  <Company>Virginie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Virginie</dc:creator>
  <cp:lastModifiedBy>Lacoste Marie Dominique</cp:lastModifiedBy>
  <cp:revision>108</cp:revision>
  <cp:lastPrinted>2014-06-03T12:45:45Z</cp:lastPrinted>
  <dcterms:created xsi:type="dcterms:W3CDTF">2014-05-31T13:06:06Z</dcterms:created>
  <dcterms:modified xsi:type="dcterms:W3CDTF">2016-09-28T13:57:04Z</dcterms:modified>
</cp:coreProperties>
</file>