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66" r:id="rId4"/>
    <p:sldId id="267" r:id="rId5"/>
    <p:sldId id="268" r:id="rId6"/>
    <p:sldId id="258" r:id="rId7"/>
    <p:sldId id="269" r:id="rId8"/>
    <p:sldId id="270" r:id="rId9"/>
    <p:sldId id="259" r:id="rId10"/>
    <p:sldId id="260" r:id="rId11"/>
    <p:sldId id="262" r:id="rId12"/>
    <p:sldId id="272" r:id="rId13"/>
  </p:sldIdLst>
  <p:sldSz cx="9906000" cy="6858000" type="A4"/>
  <p:notesSz cx="7053263" cy="10186988"/>
  <p:defaultTex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S PGothic" pitchFamily="34" charset="-128"/>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S PGothic" pitchFamily="34" charset="-128"/>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S PGothic" pitchFamily="34" charset="-128"/>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S PGothic" pitchFamily="34" charset="-128"/>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S PGothic" pitchFamily="34" charset="-128"/>
        <a:cs typeface="+mn-cs"/>
      </a:defRPr>
    </a:lvl5pPr>
    <a:lvl6pPr marL="2286000" algn="l" defTabSz="914400" rtl="0" eaLnBrk="1" latinLnBrk="0" hangingPunct="1">
      <a:defRPr sz="1000" kern="1200">
        <a:solidFill>
          <a:schemeClr val="tx1"/>
        </a:solidFill>
        <a:latin typeface="Arial Narrow" pitchFamily="34" charset="0"/>
        <a:ea typeface="MS PGothic" pitchFamily="34" charset="-128"/>
        <a:cs typeface="+mn-cs"/>
      </a:defRPr>
    </a:lvl6pPr>
    <a:lvl7pPr marL="2743200" algn="l" defTabSz="914400" rtl="0" eaLnBrk="1" latinLnBrk="0" hangingPunct="1">
      <a:defRPr sz="1000" kern="1200">
        <a:solidFill>
          <a:schemeClr val="tx1"/>
        </a:solidFill>
        <a:latin typeface="Arial Narrow" pitchFamily="34" charset="0"/>
        <a:ea typeface="MS PGothic" pitchFamily="34" charset="-128"/>
        <a:cs typeface="+mn-cs"/>
      </a:defRPr>
    </a:lvl7pPr>
    <a:lvl8pPr marL="3200400" algn="l" defTabSz="914400" rtl="0" eaLnBrk="1" latinLnBrk="0" hangingPunct="1">
      <a:defRPr sz="1000" kern="1200">
        <a:solidFill>
          <a:schemeClr val="tx1"/>
        </a:solidFill>
        <a:latin typeface="Arial Narrow" pitchFamily="34" charset="0"/>
        <a:ea typeface="MS PGothic" pitchFamily="34" charset="-128"/>
        <a:cs typeface="+mn-cs"/>
      </a:defRPr>
    </a:lvl8pPr>
    <a:lvl9pPr marL="3657600" algn="l" defTabSz="914400" rtl="0" eaLnBrk="1" latinLnBrk="0" hangingPunct="1">
      <a:defRPr sz="1000" kern="1200">
        <a:solidFill>
          <a:schemeClr val="tx1"/>
        </a:solidFill>
        <a:latin typeface="Arial Narrow"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EF3A0"/>
    <a:srgbClr val="E3FDA1"/>
    <a:srgbClr val="CCFFCC"/>
    <a:srgbClr val="FEECCE"/>
    <a:srgbClr val="FDD087"/>
    <a:srgbClr val="982014"/>
    <a:srgbClr val="CC9900"/>
    <a:srgbClr val="CC6600"/>
    <a:srgbClr val="0DC54A"/>
    <a:srgbClr val="5E6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3" d="100"/>
          <a:sy n="73" d="100"/>
        </p:scale>
        <p:origin x="-1038"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56414" cy="5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8508" tIns="49254" rIns="98508" bIns="49254" numCol="1" anchor="t" anchorCtr="0" compatLnSpc="1">
            <a:prstTxWarp prst="textNoShape">
              <a:avLst/>
            </a:prstTxWarp>
          </a:bodyPr>
          <a:lstStyle>
            <a:lvl1pPr>
              <a:defRPr sz="1300">
                <a:latin typeface="Arial" charset="0"/>
                <a:ea typeface="ＭＳ Ｐゴシック" charset="0"/>
                <a:cs typeface="ＭＳ Ｐゴシック" charset="0"/>
              </a:defRPr>
            </a:lvl1pPr>
          </a:lstStyle>
          <a:p>
            <a:pPr>
              <a:defRPr/>
            </a:pPr>
            <a:endParaRPr lang="fr-FR" dirty="0"/>
          </a:p>
        </p:txBody>
      </p:sp>
      <p:sp>
        <p:nvSpPr>
          <p:cNvPr id="3075" name="Rectangle 3"/>
          <p:cNvSpPr>
            <a:spLocks noGrp="1" noChangeArrowheads="1"/>
          </p:cNvSpPr>
          <p:nvPr>
            <p:ph type="dt" sz="quarter" idx="1"/>
          </p:nvPr>
        </p:nvSpPr>
        <p:spPr bwMode="auto">
          <a:xfrm>
            <a:off x="3996849" y="0"/>
            <a:ext cx="3056414" cy="5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8508" tIns="49254" rIns="98508" bIns="49254" numCol="1" anchor="t" anchorCtr="0" compatLnSpc="1">
            <a:prstTxWarp prst="textNoShape">
              <a:avLst/>
            </a:prstTxWarp>
          </a:bodyPr>
          <a:lstStyle>
            <a:lvl1pPr algn="r">
              <a:defRPr sz="1300">
                <a:latin typeface="Arial" charset="0"/>
                <a:ea typeface="ＭＳ Ｐゴシック" charset="0"/>
                <a:cs typeface="ＭＳ Ｐゴシック" charset="0"/>
              </a:defRPr>
            </a:lvl1pPr>
          </a:lstStyle>
          <a:p>
            <a:pPr>
              <a:defRPr/>
            </a:pPr>
            <a:endParaRPr lang="fr-FR" dirty="0"/>
          </a:p>
        </p:txBody>
      </p:sp>
      <p:sp>
        <p:nvSpPr>
          <p:cNvPr id="3076" name="Rectangle 4"/>
          <p:cNvSpPr>
            <a:spLocks noGrp="1" noChangeArrowheads="1"/>
          </p:cNvSpPr>
          <p:nvPr>
            <p:ph type="ftr" sz="quarter" idx="2"/>
          </p:nvPr>
        </p:nvSpPr>
        <p:spPr bwMode="auto">
          <a:xfrm>
            <a:off x="0" y="9677639"/>
            <a:ext cx="7053263" cy="5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8508" tIns="49254" rIns="98508" bIns="49254" numCol="1" anchor="b" anchorCtr="0" compatLnSpc="1">
            <a:prstTxWarp prst="textNoShape">
              <a:avLst/>
            </a:prstTxWarp>
          </a:bodyPr>
          <a:lstStyle>
            <a:lvl1pPr>
              <a:defRPr sz="1300">
                <a:latin typeface="Arial" charset="0"/>
                <a:ea typeface="ＭＳ Ｐゴシック" charset="0"/>
                <a:cs typeface="ＭＳ Ｐゴシック" charset="0"/>
              </a:defRPr>
            </a:lvl1pPr>
          </a:lstStyle>
          <a:p>
            <a:pPr>
              <a:defRPr/>
            </a:pPr>
            <a:endParaRPr lang="fr-FR" dirty="0"/>
          </a:p>
        </p:txBody>
      </p:sp>
    </p:spTree>
    <p:extLst>
      <p:ext uri="{BB962C8B-B14F-4D97-AF65-F5344CB8AC3E}">
        <p14:creationId xmlns:p14="http://schemas.microsoft.com/office/powerpoint/2010/main" val="2528225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56414" cy="5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8508" tIns="49254" rIns="98508" bIns="49254" numCol="1" anchor="t" anchorCtr="0" compatLnSpc="1">
            <a:prstTxWarp prst="textNoShape">
              <a:avLst/>
            </a:prstTxWarp>
          </a:bodyPr>
          <a:lstStyle>
            <a:lvl1pPr>
              <a:defRPr sz="1300">
                <a:latin typeface="Arial" charset="0"/>
                <a:ea typeface="ＭＳ Ｐゴシック" charset="0"/>
                <a:cs typeface="ＭＳ Ｐゴシック" charset="0"/>
              </a:defRPr>
            </a:lvl1pPr>
          </a:lstStyle>
          <a:p>
            <a:pPr>
              <a:defRPr/>
            </a:pPr>
            <a:endParaRPr lang="fr-FR" dirty="0"/>
          </a:p>
        </p:txBody>
      </p:sp>
      <p:sp>
        <p:nvSpPr>
          <p:cNvPr id="12291" name="Rectangle 3"/>
          <p:cNvSpPr>
            <a:spLocks noGrp="1" noChangeArrowheads="1"/>
          </p:cNvSpPr>
          <p:nvPr>
            <p:ph type="dt" idx="1"/>
          </p:nvPr>
        </p:nvSpPr>
        <p:spPr bwMode="auto">
          <a:xfrm>
            <a:off x="3996849" y="0"/>
            <a:ext cx="3056414" cy="5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8508" tIns="49254" rIns="98508" bIns="49254" numCol="1" anchor="t" anchorCtr="0" compatLnSpc="1">
            <a:prstTxWarp prst="textNoShape">
              <a:avLst/>
            </a:prstTxWarp>
          </a:bodyPr>
          <a:lstStyle>
            <a:lvl1pPr algn="r">
              <a:defRPr sz="1300">
                <a:latin typeface="Arial" charset="0"/>
                <a:ea typeface="ＭＳ Ｐゴシック" charset="0"/>
                <a:cs typeface="ＭＳ Ｐゴシック" charset="0"/>
              </a:defRPr>
            </a:lvl1pPr>
          </a:lstStyle>
          <a:p>
            <a:pPr>
              <a:defRPr/>
            </a:pPr>
            <a:endParaRPr lang="fr-FR" dirty="0"/>
          </a:p>
        </p:txBody>
      </p:sp>
      <p:sp>
        <p:nvSpPr>
          <p:cNvPr id="12292" name="Rectangle 4"/>
          <p:cNvSpPr>
            <a:spLocks noGrp="1" noRot="1" noChangeAspect="1" noChangeArrowheads="1" noTextEdit="1"/>
          </p:cNvSpPr>
          <p:nvPr>
            <p:ph type="sldImg" idx="2"/>
          </p:nvPr>
        </p:nvSpPr>
        <p:spPr bwMode="auto">
          <a:xfrm>
            <a:off x="768350" y="763588"/>
            <a:ext cx="5516563" cy="38211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940435" y="4838819"/>
            <a:ext cx="5172393" cy="458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8508" tIns="49254" rIns="98508" bIns="49254"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12294" name="Rectangle 6"/>
          <p:cNvSpPr>
            <a:spLocks noGrp="1" noChangeArrowheads="1"/>
          </p:cNvSpPr>
          <p:nvPr>
            <p:ph type="ftr" sz="quarter" idx="4"/>
          </p:nvPr>
        </p:nvSpPr>
        <p:spPr bwMode="auto">
          <a:xfrm>
            <a:off x="0" y="9677639"/>
            <a:ext cx="3056414" cy="5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8508" tIns="49254" rIns="98508" bIns="49254" numCol="1" anchor="b" anchorCtr="0" compatLnSpc="1">
            <a:prstTxWarp prst="textNoShape">
              <a:avLst/>
            </a:prstTxWarp>
          </a:bodyPr>
          <a:lstStyle>
            <a:lvl1pPr>
              <a:defRPr sz="1300">
                <a:latin typeface="Arial" charset="0"/>
                <a:ea typeface="ＭＳ Ｐゴシック" charset="0"/>
                <a:cs typeface="ＭＳ Ｐゴシック" charset="0"/>
              </a:defRPr>
            </a:lvl1pPr>
          </a:lstStyle>
          <a:p>
            <a:pPr>
              <a:defRPr/>
            </a:pPr>
            <a:endParaRPr lang="fr-FR" dirty="0"/>
          </a:p>
        </p:txBody>
      </p:sp>
      <p:sp>
        <p:nvSpPr>
          <p:cNvPr id="12295" name="Rectangle 7"/>
          <p:cNvSpPr>
            <a:spLocks noGrp="1" noChangeArrowheads="1"/>
          </p:cNvSpPr>
          <p:nvPr>
            <p:ph type="sldNum" sz="quarter" idx="5"/>
          </p:nvPr>
        </p:nvSpPr>
        <p:spPr bwMode="auto">
          <a:xfrm>
            <a:off x="3996849" y="9677639"/>
            <a:ext cx="3056414" cy="5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8508" tIns="49254" rIns="98508" bIns="49254" numCol="1" anchor="b" anchorCtr="0" compatLnSpc="1">
            <a:prstTxWarp prst="textNoShape">
              <a:avLst/>
            </a:prstTxWarp>
          </a:bodyPr>
          <a:lstStyle>
            <a:lvl1pPr algn="r">
              <a:defRPr sz="1300" smtClean="0">
                <a:latin typeface="Arial" pitchFamily="34" charset="0"/>
              </a:defRPr>
            </a:lvl1pPr>
          </a:lstStyle>
          <a:p>
            <a:pPr>
              <a:defRPr/>
            </a:pPr>
            <a:fld id="{785AC3E7-2DA6-47FB-A541-70C9F2665747}" type="slidenum">
              <a:rPr lang="fr-FR" altLang="fr-FR"/>
              <a:pPr>
                <a:defRPr/>
              </a:pPr>
              <a:t>‹N°›</a:t>
            </a:fld>
            <a:endParaRPr lang="fr-FR" altLang="fr-FR" dirty="0"/>
          </a:p>
        </p:txBody>
      </p:sp>
    </p:spTree>
    <p:extLst>
      <p:ext uri="{BB962C8B-B14F-4D97-AF65-F5344CB8AC3E}">
        <p14:creationId xmlns:p14="http://schemas.microsoft.com/office/powerpoint/2010/main" val="32165081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B4E99024-A3A6-4A92-9052-28B6B145BB96}" type="slidenum">
              <a:rPr lang="fr-FR" altLang="fr-FR">
                <a:latin typeface="Arial" charset="0"/>
              </a:rPr>
              <a:pPr/>
              <a:t>1</a:t>
            </a:fld>
            <a:endParaRPr lang="fr-FR" altLang="fr-FR" dirty="0">
              <a:latin typeface="Arial" charset="0"/>
            </a:endParaRPr>
          </a:p>
        </p:txBody>
      </p:sp>
      <p:sp>
        <p:nvSpPr>
          <p:cNvPr id="2" name="Rectangle 2"/>
          <p:cNvSpPr>
            <a:spLocks noGrp="1" noRot="1" noChangeAspect="1" noChangeArrowheads="1" noTextEdit="1"/>
          </p:cNvSpPr>
          <p:nvPr>
            <p:ph type="sldImg"/>
          </p:nvPr>
        </p:nvSpPr>
        <p:spPr>
          <a:xfrm>
            <a:off x="0" y="0"/>
            <a:ext cx="0" cy="0"/>
          </a:xfrm>
          <a:ln/>
          <a:extLst>
            <a:ext uri="{FAA26D3D-D897-4be2-8F04-BA451C77F1D7}"/>
          </a:extLst>
        </p:spPr>
      </p:sp>
      <p:sp>
        <p:nvSpPr>
          <p:cNvPr id="3" name="Rectangle 2"/>
          <p:cNvSpPr>
            <a:spLocks noGrp="1" noRot="1" noChangeAspect="1" noChangeArrowheads="1" noTextEdit="1"/>
          </p:cNvSpPr>
          <p:nvPr>
            <p:ph type="sldImg"/>
          </p:nvPr>
        </p:nvSpPr>
        <p:spPr>
          <a:noFill/>
        </p:spPr>
      </p:sp>
      <p:sp>
        <p:nvSpPr>
          <p:cNvPr id="13316" name="Rectangle 3"/>
          <p:cNvSpPr>
            <a:spLocks noGrp="1" noChangeArrowheads="1"/>
          </p:cNvSpPr>
          <p:nvPr>
            <p:ph type="body" idx="1"/>
          </p:nvPr>
        </p:nvSpPr>
        <p:spPr>
          <a:noFill/>
        </p:spPr>
        <p:txBody>
          <a:bodyPr/>
          <a:lstStyle/>
          <a:p>
            <a:pPr eaLnBrk="1" hangingPunct="1"/>
            <a:endParaRPr lang="fr-FR" alt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BE44C8FC-7939-43B1-9358-EFCAE3AB159E}" type="slidenum">
              <a:rPr lang="fr-FR" altLang="fr-FR">
                <a:latin typeface="Arial" charset="0"/>
              </a:rPr>
              <a:pPr/>
              <a:t>10</a:t>
            </a:fld>
            <a:endParaRPr lang="fr-FR" altLang="fr-FR" dirty="0">
              <a:latin typeface="Arial" charset="0"/>
            </a:endParaRPr>
          </a:p>
        </p:txBody>
      </p:sp>
      <p:sp>
        <p:nvSpPr>
          <p:cNvPr id="2" name="Rectangle 2"/>
          <p:cNvSpPr>
            <a:spLocks noGrp="1" noRot="1" noChangeAspect="1" noChangeArrowheads="1" noTextEdit="1"/>
          </p:cNvSpPr>
          <p:nvPr>
            <p:ph type="sldImg"/>
          </p:nvPr>
        </p:nvSpPr>
        <p:spPr>
          <a:xfrm>
            <a:off x="0" y="0"/>
            <a:ext cx="0" cy="0"/>
          </a:xfrm>
          <a:ln/>
          <a:extLst>
            <a:ext uri="{FAA26D3D-D897-4be2-8F04-BA451C77F1D7}"/>
          </a:extLst>
        </p:spPr>
      </p:sp>
      <p:sp>
        <p:nvSpPr>
          <p:cNvPr id="3" name="Rectangle 2"/>
          <p:cNvSpPr>
            <a:spLocks noGrp="1" noRot="1" noChangeAspect="1" noChangeArrowheads="1" noTextEdit="1"/>
          </p:cNvSpPr>
          <p:nvPr>
            <p:ph type="sldImg"/>
          </p:nvPr>
        </p:nvSpPr>
        <p:spPr>
          <a:noFill/>
        </p:spPr>
      </p:sp>
      <p:sp>
        <p:nvSpPr>
          <p:cNvPr id="17412" name="Rectangle 3"/>
          <p:cNvSpPr>
            <a:spLocks noGrp="1" noChangeArrowheads="1"/>
          </p:cNvSpPr>
          <p:nvPr>
            <p:ph type="body" idx="1"/>
          </p:nvPr>
        </p:nvSpPr>
        <p:spPr>
          <a:noFill/>
        </p:spPr>
        <p:txBody>
          <a:bodyPr/>
          <a:lstStyle/>
          <a:p>
            <a:pPr eaLnBrk="1" hangingPunct="1"/>
            <a:endParaRPr lang="fr-FR" altLang="fr-F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52B3A026-BDA2-4669-82EC-B7627BB96510}" type="slidenum">
              <a:rPr lang="fr-FR" altLang="fr-FR">
                <a:latin typeface="Arial" charset="0"/>
              </a:rPr>
              <a:pPr/>
              <a:t>11</a:t>
            </a:fld>
            <a:endParaRPr lang="fr-FR" altLang="fr-FR" dirty="0">
              <a:latin typeface="Arial" charset="0"/>
            </a:endParaRPr>
          </a:p>
        </p:txBody>
      </p:sp>
      <p:sp>
        <p:nvSpPr>
          <p:cNvPr id="20482" name="Rectangle 2"/>
          <p:cNvSpPr>
            <a:spLocks noGrp="1" noRot="1" noChangeAspect="1" noChangeArrowheads="1" noTextEdit="1"/>
          </p:cNvSpPr>
          <p:nvPr>
            <p:ph type="sldImg"/>
          </p:nvPr>
        </p:nvSpPr>
        <p:spPr>
          <a:ln/>
          <a:extLst>
            <a:ext uri="{FAA26D3D-D897-4be2-8F04-BA451C77F1D7}"/>
          </a:extLst>
        </p:spPr>
      </p:sp>
      <p:sp>
        <p:nvSpPr>
          <p:cNvPr id="19460" name="Rectangle 3"/>
          <p:cNvSpPr>
            <a:spLocks noGrp="1" noChangeArrowheads="1"/>
          </p:cNvSpPr>
          <p:nvPr>
            <p:ph type="body" idx="1"/>
          </p:nvPr>
        </p:nvSpPr>
        <p:spPr>
          <a:noFill/>
        </p:spPr>
        <p:txBody>
          <a:bodyPr/>
          <a:lstStyle/>
          <a:p>
            <a:pPr eaLnBrk="1" hangingPunct="1"/>
            <a:endParaRPr lang="fr-FR" alt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miter lim="800000"/>
            <a:headEnd/>
            <a:tailEnd/>
          </a:ln>
        </p:spPr>
        <p:txBody>
          <a:bodyPr/>
          <a:lstStyle/>
          <a:p>
            <a:fld id="{8BF4E40C-3EF0-4DB6-A684-41930AAC6D6F}" type="slidenum">
              <a:rPr lang="fr-FR" altLang="fr-FR">
                <a:latin typeface="Arial" charset="0"/>
              </a:rPr>
              <a:pPr/>
              <a:t>2</a:t>
            </a:fld>
            <a:endParaRPr lang="fr-FR" altLang="fr-FR" dirty="0">
              <a:latin typeface="Arial" charset="0"/>
            </a:endParaRPr>
          </a:p>
        </p:txBody>
      </p:sp>
      <p:sp>
        <p:nvSpPr>
          <p:cNvPr id="2" name="Rectangle 2"/>
          <p:cNvSpPr>
            <a:spLocks noGrp="1" noRot="1" noChangeAspect="1" noChangeArrowheads="1" noTextEdit="1"/>
          </p:cNvSpPr>
          <p:nvPr>
            <p:ph type="sldImg"/>
          </p:nvPr>
        </p:nvSpPr>
        <p:spPr>
          <a:xfrm>
            <a:off x="0" y="0"/>
            <a:ext cx="0" cy="0"/>
          </a:xfrm>
          <a:ln/>
          <a:extLst>
            <a:ext uri="{FAA26D3D-D897-4be2-8F04-BA451C77F1D7}"/>
          </a:extLst>
        </p:spPr>
      </p:sp>
      <p:sp>
        <p:nvSpPr>
          <p:cNvPr id="3" name="Rectangle 2"/>
          <p:cNvSpPr>
            <a:spLocks noGrp="1" noRot="1" noChangeAspect="1" noChangeArrowheads="1" noTextEdit="1"/>
          </p:cNvSpPr>
          <p:nvPr>
            <p:ph type="sldImg"/>
          </p:nvPr>
        </p:nvSpPr>
        <p:spPr>
          <a:noFill/>
        </p:spPr>
      </p:sp>
      <p:sp>
        <p:nvSpPr>
          <p:cNvPr id="14340" name="Rectangle 3"/>
          <p:cNvSpPr>
            <a:spLocks noGrp="1" noChangeArrowheads="1"/>
          </p:cNvSpPr>
          <p:nvPr>
            <p:ph type="body" idx="1"/>
          </p:nvPr>
        </p:nvSpPr>
        <p:spPr>
          <a:noFill/>
        </p:spPr>
        <p:txBody>
          <a:bodyPr/>
          <a:lstStyle/>
          <a:p>
            <a:pPr eaLnBrk="1" hangingPunct="1"/>
            <a:endParaRPr lang="fr-FR" alt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359E9108-FF59-433A-AF91-2BFB675D5C1F}" type="slidenum">
              <a:rPr lang="fr-FR" altLang="fr-FR">
                <a:latin typeface="Arial" charset="0"/>
              </a:rPr>
              <a:pPr/>
              <a:t>3</a:t>
            </a:fld>
            <a:endParaRPr lang="fr-FR" altLang="fr-FR" dirty="0">
              <a:latin typeface="Arial" charset="0"/>
            </a:endParaRPr>
          </a:p>
        </p:txBody>
      </p:sp>
      <p:sp>
        <p:nvSpPr>
          <p:cNvPr id="2" name="Rectangle 2"/>
          <p:cNvSpPr>
            <a:spLocks noGrp="1" noRot="1" noChangeAspect="1" noChangeArrowheads="1" noTextEdit="1"/>
          </p:cNvSpPr>
          <p:nvPr>
            <p:ph type="sldImg"/>
          </p:nvPr>
        </p:nvSpPr>
        <p:spPr>
          <a:xfrm>
            <a:off x="0" y="0"/>
            <a:ext cx="0" cy="0"/>
          </a:xfrm>
          <a:ln/>
          <a:extLst>
            <a:ext uri="{FAA26D3D-D897-4be2-8F04-BA451C77F1D7}"/>
          </a:extLst>
        </p:spPr>
      </p:sp>
      <p:sp>
        <p:nvSpPr>
          <p:cNvPr id="3" name="Rectangle 2"/>
          <p:cNvSpPr>
            <a:spLocks noGrp="1" noRot="1" noChangeAspect="1" noChangeArrowheads="1" noTextEdit="1"/>
          </p:cNvSpPr>
          <p:nvPr>
            <p:ph type="sldImg"/>
          </p:nvPr>
        </p:nvSpPr>
        <p:spPr>
          <a:noFill/>
        </p:spPr>
      </p:sp>
      <p:sp>
        <p:nvSpPr>
          <p:cNvPr id="15364" name="Rectangle 3"/>
          <p:cNvSpPr>
            <a:spLocks noGrp="1" noChangeArrowheads="1"/>
          </p:cNvSpPr>
          <p:nvPr>
            <p:ph type="body" idx="1"/>
          </p:nvPr>
        </p:nvSpPr>
        <p:spPr>
          <a:noFill/>
        </p:spPr>
        <p:txBody>
          <a:bodyPr/>
          <a:lstStyle/>
          <a:p>
            <a:pPr eaLnBrk="1" hangingPunct="1"/>
            <a:endParaRPr lang="fr-FR" altLang="fr-F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359E9108-FF59-433A-AF91-2BFB675D5C1F}" type="slidenum">
              <a:rPr lang="fr-FR" altLang="fr-FR">
                <a:latin typeface="Arial" charset="0"/>
              </a:rPr>
              <a:pPr/>
              <a:t>4</a:t>
            </a:fld>
            <a:endParaRPr lang="fr-FR" altLang="fr-FR" dirty="0">
              <a:latin typeface="Arial" charset="0"/>
            </a:endParaRPr>
          </a:p>
        </p:txBody>
      </p:sp>
      <p:sp>
        <p:nvSpPr>
          <p:cNvPr id="2" name="Rectangle 2"/>
          <p:cNvSpPr>
            <a:spLocks noGrp="1" noRot="1" noChangeAspect="1" noChangeArrowheads="1" noTextEdit="1"/>
          </p:cNvSpPr>
          <p:nvPr>
            <p:ph type="sldImg"/>
          </p:nvPr>
        </p:nvSpPr>
        <p:spPr>
          <a:xfrm>
            <a:off x="0" y="0"/>
            <a:ext cx="0" cy="0"/>
          </a:xfrm>
          <a:ln/>
          <a:extLst>
            <a:ext uri="{FAA26D3D-D897-4be2-8F04-BA451C77F1D7}"/>
          </a:extLst>
        </p:spPr>
      </p:sp>
      <p:sp>
        <p:nvSpPr>
          <p:cNvPr id="3" name="Rectangle 2"/>
          <p:cNvSpPr>
            <a:spLocks noGrp="1" noRot="1" noChangeAspect="1" noChangeArrowheads="1" noTextEdit="1"/>
          </p:cNvSpPr>
          <p:nvPr>
            <p:ph type="sldImg"/>
          </p:nvPr>
        </p:nvSpPr>
        <p:spPr>
          <a:noFill/>
        </p:spPr>
      </p:sp>
      <p:sp>
        <p:nvSpPr>
          <p:cNvPr id="15364" name="Rectangle 3"/>
          <p:cNvSpPr>
            <a:spLocks noGrp="1" noChangeArrowheads="1"/>
          </p:cNvSpPr>
          <p:nvPr>
            <p:ph type="body" idx="1"/>
          </p:nvPr>
        </p:nvSpPr>
        <p:spPr>
          <a:noFill/>
        </p:spPr>
        <p:txBody>
          <a:bodyPr/>
          <a:lstStyle/>
          <a:p>
            <a:pPr eaLnBrk="1" hangingPunct="1"/>
            <a:endParaRPr lang="fr-FR" altLang="fr-F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359E9108-FF59-433A-AF91-2BFB675D5C1F}" type="slidenum">
              <a:rPr lang="fr-FR" altLang="fr-FR">
                <a:latin typeface="Arial" charset="0"/>
              </a:rPr>
              <a:pPr/>
              <a:t>5</a:t>
            </a:fld>
            <a:endParaRPr lang="fr-FR" altLang="fr-FR" dirty="0">
              <a:latin typeface="Arial" charset="0"/>
            </a:endParaRPr>
          </a:p>
        </p:txBody>
      </p:sp>
      <p:sp>
        <p:nvSpPr>
          <p:cNvPr id="2" name="Rectangle 2"/>
          <p:cNvSpPr>
            <a:spLocks noGrp="1" noRot="1" noChangeAspect="1" noChangeArrowheads="1" noTextEdit="1"/>
          </p:cNvSpPr>
          <p:nvPr>
            <p:ph type="sldImg"/>
          </p:nvPr>
        </p:nvSpPr>
        <p:spPr>
          <a:xfrm>
            <a:off x="0" y="0"/>
            <a:ext cx="0" cy="0"/>
          </a:xfrm>
          <a:ln/>
          <a:extLst>
            <a:ext uri="{FAA26D3D-D897-4be2-8F04-BA451C77F1D7}"/>
          </a:extLst>
        </p:spPr>
      </p:sp>
      <p:sp>
        <p:nvSpPr>
          <p:cNvPr id="3" name="Rectangle 2"/>
          <p:cNvSpPr>
            <a:spLocks noGrp="1" noRot="1" noChangeAspect="1" noChangeArrowheads="1" noTextEdit="1"/>
          </p:cNvSpPr>
          <p:nvPr>
            <p:ph type="sldImg"/>
          </p:nvPr>
        </p:nvSpPr>
        <p:spPr>
          <a:noFill/>
        </p:spPr>
      </p:sp>
      <p:sp>
        <p:nvSpPr>
          <p:cNvPr id="15364" name="Rectangle 3"/>
          <p:cNvSpPr>
            <a:spLocks noGrp="1" noChangeArrowheads="1"/>
          </p:cNvSpPr>
          <p:nvPr>
            <p:ph type="body" idx="1"/>
          </p:nvPr>
        </p:nvSpPr>
        <p:spPr>
          <a:noFill/>
        </p:spPr>
        <p:txBody>
          <a:bodyPr/>
          <a:lstStyle/>
          <a:p>
            <a:pPr eaLnBrk="1" hangingPunct="1"/>
            <a:endParaRPr lang="fr-FR" alt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359E9108-FF59-433A-AF91-2BFB675D5C1F}" type="slidenum">
              <a:rPr lang="fr-FR" altLang="fr-FR">
                <a:latin typeface="Arial" charset="0"/>
              </a:rPr>
              <a:pPr/>
              <a:t>6</a:t>
            </a:fld>
            <a:endParaRPr lang="fr-FR" altLang="fr-FR" dirty="0">
              <a:latin typeface="Arial" charset="0"/>
            </a:endParaRPr>
          </a:p>
        </p:txBody>
      </p:sp>
      <p:sp>
        <p:nvSpPr>
          <p:cNvPr id="2" name="Rectangle 2"/>
          <p:cNvSpPr>
            <a:spLocks noGrp="1" noRot="1" noChangeAspect="1" noChangeArrowheads="1" noTextEdit="1"/>
          </p:cNvSpPr>
          <p:nvPr>
            <p:ph type="sldImg"/>
          </p:nvPr>
        </p:nvSpPr>
        <p:spPr>
          <a:xfrm>
            <a:off x="0" y="0"/>
            <a:ext cx="0" cy="0"/>
          </a:xfrm>
          <a:ln/>
          <a:extLst>
            <a:ext uri="{FAA26D3D-D897-4be2-8F04-BA451C77F1D7}"/>
          </a:extLst>
        </p:spPr>
      </p:sp>
      <p:sp>
        <p:nvSpPr>
          <p:cNvPr id="3" name="Rectangle 2"/>
          <p:cNvSpPr>
            <a:spLocks noGrp="1" noRot="1" noChangeAspect="1" noChangeArrowheads="1" noTextEdit="1"/>
          </p:cNvSpPr>
          <p:nvPr>
            <p:ph type="sldImg"/>
          </p:nvPr>
        </p:nvSpPr>
        <p:spPr>
          <a:noFill/>
        </p:spPr>
      </p:sp>
      <p:sp>
        <p:nvSpPr>
          <p:cNvPr id="15364" name="Rectangle 3"/>
          <p:cNvSpPr>
            <a:spLocks noGrp="1" noChangeArrowheads="1"/>
          </p:cNvSpPr>
          <p:nvPr>
            <p:ph type="body" idx="1"/>
          </p:nvPr>
        </p:nvSpPr>
        <p:spPr>
          <a:noFill/>
        </p:spPr>
        <p:txBody>
          <a:bodyPr/>
          <a:lstStyle/>
          <a:p>
            <a:pPr eaLnBrk="1" hangingPunct="1"/>
            <a:endParaRPr lang="fr-FR" altLang="fr-F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359E9108-FF59-433A-AF91-2BFB675D5C1F}" type="slidenum">
              <a:rPr lang="fr-FR" altLang="fr-FR">
                <a:latin typeface="Arial" charset="0"/>
              </a:rPr>
              <a:pPr/>
              <a:t>7</a:t>
            </a:fld>
            <a:endParaRPr lang="fr-FR" altLang="fr-FR" dirty="0">
              <a:latin typeface="Arial" charset="0"/>
            </a:endParaRPr>
          </a:p>
        </p:txBody>
      </p:sp>
      <p:sp>
        <p:nvSpPr>
          <p:cNvPr id="2" name="Rectangle 2"/>
          <p:cNvSpPr>
            <a:spLocks noGrp="1" noRot="1" noChangeAspect="1" noChangeArrowheads="1" noTextEdit="1"/>
          </p:cNvSpPr>
          <p:nvPr>
            <p:ph type="sldImg"/>
          </p:nvPr>
        </p:nvSpPr>
        <p:spPr>
          <a:xfrm>
            <a:off x="0" y="0"/>
            <a:ext cx="0" cy="0"/>
          </a:xfrm>
          <a:ln/>
          <a:extLst>
            <a:ext uri="{FAA26D3D-D897-4be2-8F04-BA451C77F1D7}"/>
          </a:extLst>
        </p:spPr>
      </p:sp>
      <p:sp>
        <p:nvSpPr>
          <p:cNvPr id="3" name="Rectangle 2"/>
          <p:cNvSpPr>
            <a:spLocks noGrp="1" noRot="1" noChangeAspect="1" noChangeArrowheads="1" noTextEdit="1"/>
          </p:cNvSpPr>
          <p:nvPr>
            <p:ph type="sldImg"/>
          </p:nvPr>
        </p:nvSpPr>
        <p:spPr>
          <a:noFill/>
        </p:spPr>
      </p:sp>
      <p:sp>
        <p:nvSpPr>
          <p:cNvPr id="15364" name="Rectangle 3"/>
          <p:cNvSpPr>
            <a:spLocks noGrp="1" noChangeArrowheads="1"/>
          </p:cNvSpPr>
          <p:nvPr>
            <p:ph type="body" idx="1"/>
          </p:nvPr>
        </p:nvSpPr>
        <p:spPr>
          <a:noFill/>
        </p:spPr>
        <p:txBody>
          <a:bodyPr/>
          <a:lstStyle/>
          <a:p>
            <a:pPr eaLnBrk="1" hangingPunct="1"/>
            <a:endParaRPr lang="fr-FR" altLang="fr-F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359E9108-FF59-433A-AF91-2BFB675D5C1F}" type="slidenum">
              <a:rPr lang="fr-FR" altLang="fr-FR">
                <a:latin typeface="Arial" charset="0"/>
              </a:rPr>
              <a:pPr/>
              <a:t>8</a:t>
            </a:fld>
            <a:endParaRPr lang="fr-FR" altLang="fr-FR" dirty="0">
              <a:latin typeface="Arial" charset="0"/>
            </a:endParaRPr>
          </a:p>
        </p:txBody>
      </p:sp>
      <p:sp>
        <p:nvSpPr>
          <p:cNvPr id="2" name="Rectangle 2"/>
          <p:cNvSpPr>
            <a:spLocks noGrp="1" noRot="1" noChangeAspect="1" noChangeArrowheads="1" noTextEdit="1"/>
          </p:cNvSpPr>
          <p:nvPr>
            <p:ph type="sldImg"/>
          </p:nvPr>
        </p:nvSpPr>
        <p:spPr>
          <a:xfrm>
            <a:off x="0" y="0"/>
            <a:ext cx="0" cy="0"/>
          </a:xfrm>
          <a:ln/>
          <a:extLst>
            <a:ext uri="{FAA26D3D-D897-4be2-8F04-BA451C77F1D7}"/>
          </a:extLst>
        </p:spPr>
      </p:sp>
      <p:sp>
        <p:nvSpPr>
          <p:cNvPr id="3" name="Rectangle 2"/>
          <p:cNvSpPr>
            <a:spLocks noGrp="1" noRot="1" noChangeAspect="1" noChangeArrowheads="1" noTextEdit="1"/>
          </p:cNvSpPr>
          <p:nvPr>
            <p:ph type="sldImg"/>
          </p:nvPr>
        </p:nvSpPr>
        <p:spPr>
          <a:noFill/>
        </p:spPr>
      </p:sp>
      <p:sp>
        <p:nvSpPr>
          <p:cNvPr id="15364" name="Rectangle 3"/>
          <p:cNvSpPr>
            <a:spLocks noGrp="1" noChangeArrowheads="1"/>
          </p:cNvSpPr>
          <p:nvPr>
            <p:ph type="body" idx="1"/>
          </p:nvPr>
        </p:nvSpPr>
        <p:spPr>
          <a:noFill/>
        </p:spPr>
        <p:txBody>
          <a:bodyPr/>
          <a:lstStyle/>
          <a:p>
            <a:pPr eaLnBrk="1" hangingPunct="1"/>
            <a:endParaRPr lang="fr-FR" altLang="fr-F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miter lim="800000"/>
            <a:headEnd/>
            <a:tailEnd/>
          </a:ln>
        </p:spPr>
        <p:txBody>
          <a:bodyPr/>
          <a:lstStyle/>
          <a:p>
            <a:fld id="{1F094D27-24A7-46B2-9263-A70FDFE94C85}" type="slidenum">
              <a:rPr lang="fr-FR" altLang="fr-FR">
                <a:latin typeface="Arial" charset="0"/>
              </a:rPr>
              <a:pPr/>
              <a:t>9</a:t>
            </a:fld>
            <a:endParaRPr lang="fr-FR" altLang="fr-FR" dirty="0">
              <a:latin typeface="Arial" charset="0"/>
            </a:endParaRPr>
          </a:p>
        </p:txBody>
      </p:sp>
      <p:sp>
        <p:nvSpPr>
          <p:cNvPr id="2" name="Rectangle 2"/>
          <p:cNvSpPr>
            <a:spLocks noGrp="1" noRot="1" noChangeAspect="1" noChangeArrowheads="1" noTextEdit="1"/>
          </p:cNvSpPr>
          <p:nvPr>
            <p:ph type="sldImg"/>
          </p:nvPr>
        </p:nvSpPr>
        <p:spPr>
          <a:xfrm>
            <a:off x="0" y="0"/>
            <a:ext cx="0" cy="0"/>
          </a:xfrm>
          <a:ln/>
          <a:extLst>
            <a:ext uri="{FAA26D3D-D897-4be2-8F04-BA451C77F1D7}"/>
          </a:extLst>
        </p:spPr>
      </p:sp>
      <p:sp>
        <p:nvSpPr>
          <p:cNvPr id="3" name="Rectangle 2"/>
          <p:cNvSpPr>
            <a:spLocks noGrp="1" noRot="1" noChangeAspect="1" noChangeArrowheads="1" noTextEdit="1"/>
          </p:cNvSpPr>
          <p:nvPr>
            <p:ph type="sldImg"/>
          </p:nvPr>
        </p:nvSpPr>
        <p:spPr>
          <a:noFill/>
        </p:spPr>
      </p:sp>
      <p:sp>
        <p:nvSpPr>
          <p:cNvPr id="16388" name="Rectangle 3"/>
          <p:cNvSpPr>
            <a:spLocks noGrp="1" noChangeArrowheads="1"/>
          </p:cNvSpPr>
          <p:nvPr>
            <p:ph type="body" idx="1"/>
          </p:nvPr>
        </p:nvSpPr>
        <p:spPr>
          <a:noFill/>
        </p:spPr>
        <p:txBody>
          <a:bodyPr/>
          <a:lstStyle/>
          <a:p>
            <a:pPr eaLnBrk="1" hangingPunct="1"/>
            <a:endParaRPr lang="fr-FR" alt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ftr" sz="quarter" idx="10"/>
          </p:nvPr>
        </p:nvSpPr>
        <p:spPr>
          <a:ln/>
        </p:spPr>
        <p:txBody>
          <a:bodyPr/>
          <a:lstStyle>
            <a:lvl1pPr algn="ctr">
              <a:defRPr sz="1400" b="1">
                <a:latin typeface="Arial" pitchFamily="34" charset="0"/>
              </a:defRPr>
            </a:lvl1pPr>
          </a:lstStyle>
          <a:p>
            <a:pPr>
              <a:defRPr/>
            </a:pPr>
            <a:r>
              <a:rPr lang="fr-FR" altLang="fr-FR" dirty="0" smtClean="0"/>
              <a:t>"Générations et Cultures" Rapport d'Activité 2015 </a:t>
            </a:r>
            <a:endParaRPr lang="fr-FR" alt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95300" y="1600201"/>
            <a:ext cx="89154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lgn="ctr">
              <a:defRPr sz="1400" b="1">
                <a:latin typeface="Arial" pitchFamily="34" charset="0"/>
              </a:defRPr>
            </a:lvl1pPr>
          </a:lstStyle>
          <a:p>
            <a:pPr>
              <a:defRPr/>
            </a:pPr>
            <a:r>
              <a:rPr lang="fr-FR" altLang="fr-FR" dirty="0" smtClean="0"/>
              <a:t>"Générations et Cultures" Rapport d'Activité 2015 </a:t>
            </a:r>
            <a:endParaRPr lang="fr-FR" alt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609601"/>
            <a:ext cx="2228850" cy="5516563"/>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95300" y="609601"/>
            <a:ext cx="6521450" cy="55165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lgn="ctr">
              <a:defRPr sz="1400" b="1">
                <a:latin typeface="Arial" pitchFamily="34" charset="0"/>
              </a:defRPr>
            </a:lvl1pPr>
          </a:lstStyle>
          <a:p>
            <a:pPr>
              <a:defRPr/>
            </a:pPr>
            <a:r>
              <a:rPr lang="fr-FR" altLang="fr-FR" dirty="0" smtClean="0"/>
              <a:t>"Générations et Cultures" Rapport d'Activité 2015 </a:t>
            </a:r>
            <a:endParaRPr lang="fr-FR" alt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495300" y="1600201"/>
            <a:ext cx="8915400" cy="4525963"/>
          </a:xfrm>
          <a:prstGeom prst="rect">
            <a:avLst/>
          </a:prstGeom>
        </p:spPr>
        <p:txBody>
          <a:bodyPr vert="horz"/>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lgn="ctr">
              <a:defRPr sz="1400" b="1">
                <a:latin typeface="Arial" pitchFamily="34" charset="0"/>
              </a:defRPr>
            </a:lvl1pPr>
          </a:lstStyle>
          <a:p>
            <a:pPr>
              <a:defRPr/>
            </a:pPr>
            <a:r>
              <a:rPr lang="fr-FR" altLang="fr-FR" dirty="0" smtClean="0"/>
              <a:t>"Générations et Cultures" Rapport d'Activité 2015 </a:t>
            </a:r>
            <a:endParaRPr lang="fr-FR" alt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506" y="2906713"/>
            <a:ext cx="84201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ftr" sz="quarter" idx="10"/>
          </p:nvPr>
        </p:nvSpPr>
        <p:spPr>
          <a:ln/>
        </p:spPr>
        <p:txBody>
          <a:bodyPr/>
          <a:lstStyle>
            <a:lvl1pPr algn="ctr">
              <a:defRPr sz="1400" b="1">
                <a:latin typeface="Arial" pitchFamily="34" charset="0"/>
              </a:defRPr>
            </a:lvl1pPr>
          </a:lstStyle>
          <a:p>
            <a:pPr>
              <a:defRPr/>
            </a:pPr>
            <a:r>
              <a:rPr lang="fr-FR" altLang="fr-FR" dirty="0" smtClean="0"/>
              <a:t>"Générations et Cultures" Rapport d'Activité 2015 </a:t>
            </a:r>
            <a:endParaRPr lang="fr-FR" alt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95300" y="1600201"/>
            <a:ext cx="437515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35550" y="1600201"/>
            <a:ext cx="437515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lgn="ctr">
              <a:defRPr sz="1400" b="1">
                <a:latin typeface="Arial" pitchFamily="34" charset="0"/>
              </a:defRPr>
            </a:lvl1pPr>
          </a:lstStyle>
          <a:p>
            <a:pPr>
              <a:defRPr/>
            </a:pPr>
            <a:r>
              <a:rPr lang="fr-FR" altLang="fr-FR" dirty="0" smtClean="0"/>
              <a:t>"Générations et Cultures" Rapport d'Activité 2015 </a:t>
            </a:r>
            <a:endParaRPr lang="fr-FR" alt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87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87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1" y="1535113"/>
            <a:ext cx="437859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111" y="2174875"/>
            <a:ext cx="437859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a:ln/>
        </p:spPr>
        <p:txBody>
          <a:bodyPr/>
          <a:lstStyle>
            <a:lvl1pPr algn="ctr">
              <a:defRPr sz="1400" b="1">
                <a:latin typeface="Arial" pitchFamily="34" charset="0"/>
              </a:defRPr>
            </a:lvl1pPr>
          </a:lstStyle>
          <a:p>
            <a:pPr>
              <a:defRPr/>
            </a:pPr>
            <a:r>
              <a:rPr lang="fr-FR" altLang="fr-FR" dirty="0" smtClean="0"/>
              <a:t>"Générations et Cultures" Rapport d'Activité 2015 </a:t>
            </a:r>
            <a:endParaRPr lang="fr-FR" alt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5"/>
          <p:cNvSpPr>
            <a:spLocks noGrp="1" noChangeArrowheads="1"/>
          </p:cNvSpPr>
          <p:nvPr>
            <p:ph type="ftr" sz="quarter" idx="10"/>
          </p:nvPr>
        </p:nvSpPr>
        <p:spPr>
          <a:ln/>
        </p:spPr>
        <p:txBody>
          <a:bodyPr/>
          <a:lstStyle>
            <a:lvl1pPr algn="ctr">
              <a:defRPr sz="1400" b="1">
                <a:latin typeface="Arial" pitchFamily="34" charset="0"/>
              </a:defRPr>
            </a:lvl1pPr>
          </a:lstStyle>
          <a:p>
            <a:pPr>
              <a:defRPr/>
            </a:pPr>
            <a:r>
              <a:rPr lang="fr-FR" altLang="fr-FR" dirty="0" smtClean="0"/>
              <a:t>"Générations et Cultures" Rapport d'Activité 2015 </a:t>
            </a:r>
            <a:endParaRPr lang="fr-FR" alt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lgn="ctr">
              <a:defRPr sz="1400" b="1">
                <a:latin typeface="Arial" pitchFamily="34" charset="0"/>
              </a:defRPr>
            </a:lvl1pPr>
          </a:lstStyle>
          <a:p>
            <a:pPr>
              <a:defRPr/>
            </a:pPr>
            <a:r>
              <a:rPr lang="fr-FR" altLang="fr-FR" dirty="0" smtClean="0"/>
              <a:t>"Générations et Cultures" Rapport d'Activité 2015 </a:t>
            </a:r>
            <a:endParaRPr lang="fr-FR" alt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2971" y="273051"/>
            <a:ext cx="5537729"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1"/>
            <a:ext cx="3259006"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lgn="ctr">
              <a:defRPr sz="1400" b="1">
                <a:latin typeface="Arial" pitchFamily="34" charset="0"/>
              </a:defRPr>
            </a:lvl1pPr>
          </a:lstStyle>
          <a:p>
            <a:pPr>
              <a:defRPr/>
            </a:pPr>
            <a:r>
              <a:rPr lang="fr-FR" altLang="fr-FR" dirty="0" smtClean="0"/>
              <a:t>"Générations et Cultures" Rapport d'Activité 2015 </a:t>
            </a:r>
            <a:endParaRPr lang="fr-FR" alt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645" y="612775"/>
            <a:ext cx="59436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941645" y="5367338"/>
            <a:ext cx="59436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lgn="ctr">
              <a:defRPr sz="1400" b="1">
                <a:latin typeface="Arial" pitchFamily="34" charset="0"/>
              </a:defRPr>
            </a:lvl1pPr>
          </a:lstStyle>
          <a:p>
            <a:pPr>
              <a:defRPr/>
            </a:pPr>
            <a:r>
              <a:rPr lang="fr-FR" altLang="fr-FR" dirty="0" smtClean="0"/>
              <a:t>"Générations et Cultures" Rapport d'Activité 2015 </a:t>
            </a:r>
            <a:endParaRPr lang="fr-FR" alt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29" name="Rectangle 5"/>
          <p:cNvSpPr>
            <a:spLocks noGrp="1" noChangeArrowheads="1"/>
          </p:cNvSpPr>
          <p:nvPr>
            <p:ph type="ftr" sz="quarter" idx="3"/>
          </p:nvPr>
        </p:nvSpPr>
        <p:spPr bwMode="auto">
          <a:xfrm>
            <a:off x="742950" y="6019800"/>
            <a:ext cx="8420100" cy="685800"/>
          </a:xfrm>
          <a:prstGeom prst="rect">
            <a:avLst/>
          </a:prstGeom>
          <a:solidFill>
            <a:srgbClr val="879A43"/>
          </a:solidFill>
          <a:ln>
            <a:noFill/>
          </a:ln>
          <a:extLs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l">
              <a:tabLst>
                <a:tab pos="854075" algn="l"/>
              </a:tabLst>
              <a:defRPr sz="1200" b="0" smtClean="0">
                <a:latin typeface="Times New Roman" pitchFamily="18" charset="0"/>
              </a:defRPr>
            </a:lvl1pPr>
          </a:lstStyle>
          <a:p>
            <a:pPr>
              <a:defRPr/>
            </a:pPr>
            <a:r>
              <a:rPr lang="fr-FR" altLang="fr-FR" dirty="0" smtClean="0"/>
              <a:t>"Générations et Cultures" Rapport d'Activité 2015 </a:t>
            </a:r>
            <a:endParaRPr lang="fr-FR" altLang="fr-FR" dirty="0"/>
          </a:p>
        </p:txBody>
      </p:sp>
      <p:pic>
        <p:nvPicPr>
          <p:cNvPr id="1028" name="Picture 10" descr="logo-intro"/>
          <p:cNvPicPr>
            <a:picLocks noChangeAspect="1" noChangeArrowheads="1"/>
          </p:cNvPicPr>
          <p:nvPr userDrawn="1"/>
        </p:nvPicPr>
        <p:blipFill>
          <a:blip r:embed="rId13"/>
          <a:srcRect/>
          <a:stretch>
            <a:fillRect/>
          </a:stretch>
        </p:blipFill>
        <p:spPr bwMode="auto">
          <a:xfrm>
            <a:off x="908050" y="6096000"/>
            <a:ext cx="742950" cy="501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Microsoft_Word_97_-_2003_Document2.doc"/><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image" Target="../media/image5.png"/><Relationship Id="rId5" Type="http://schemas.openxmlformats.org/officeDocument/2006/relationships/oleObject" Target="../embeddings/Microsoft_Word_97_-_2003_Document1.doc"/><Relationship Id="rId10" Type="http://schemas.openxmlformats.org/officeDocument/2006/relationships/image" Target="../media/image4.png"/><Relationship Id="rId4" Type="http://schemas.openxmlformats.org/officeDocument/2006/relationships/oleObject" Target="../embeddings/oleObject1.bin"/><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oleObject" Target="../embeddings/Microsoft_Word_97_-_2003_Document4.doc"/><Relationship Id="rId3" Type="http://schemas.openxmlformats.org/officeDocument/2006/relationships/notesSlide" Target="../notesSlides/notesSlide10.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5.emf"/><Relationship Id="rId11" Type="http://schemas.openxmlformats.org/officeDocument/2006/relationships/image" Target="../media/image4.png"/><Relationship Id="rId5" Type="http://schemas.openxmlformats.org/officeDocument/2006/relationships/oleObject" Target="../embeddings/Microsoft_Word_97_-_2003_Document3.doc"/><Relationship Id="rId10" Type="http://schemas.openxmlformats.org/officeDocument/2006/relationships/oleObject" Target="../embeddings/Microsoft_Word_97_-_2003_Document5.doc"/><Relationship Id="rId4" Type="http://schemas.openxmlformats.org/officeDocument/2006/relationships/oleObject" Target="../embeddings/oleObject3.bin"/><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hyperlink" Target="mailto:untoitapartager@generationsetcultures.fr" TargetMode="External"/><Relationship Id="rId2" Type="http://schemas.openxmlformats.org/officeDocument/2006/relationships/hyperlink" Target="mailto:contact@generationsetcultures.fr"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4"/>
          <p:cNvGraphicFramePr>
            <a:graphicFrameLocks noChangeAspect="1"/>
          </p:cNvGraphicFramePr>
          <p:nvPr/>
        </p:nvGraphicFramePr>
        <p:xfrm>
          <a:off x="412750" y="304800"/>
          <a:ext cx="5614988" cy="3133725"/>
        </p:xfrm>
        <a:graphic>
          <a:graphicData uri="http://schemas.openxmlformats.org/presentationml/2006/ole">
            <mc:AlternateContent xmlns:mc="http://schemas.openxmlformats.org/markup-compatibility/2006">
              <mc:Choice xmlns:v="urn:schemas-microsoft-com:vml" Requires="v">
                <p:oleObj spid="_x0000_s2070" name="Document" r:id="rId5" imgW="5165640" imgH="3117600" progId="Word.Document.8">
                  <p:embed/>
                </p:oleObj>
              </mc:Choice>
              <mc:Fallback>
                <p:oleObj name="Document" r:id="rId5" imgW="5165640" imgH="3117600"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50" y="304800"/>
                        <a:ext cx="5614988" cy="31337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52" name="Text Box 5"/>
          <p:cNvSpPr txBox="1">
            <a:spLocks noChangeArrowheads="1"/>
          </p:cNvSpPr>
          <p:nvPr/>
        </p:nvSpPr>
        <p:spPr bwMode="auto">
          <a:xfrm>
            <a:off x="3797300" y="3581400"/>
            <a:ext cx="5324475" cy="2286000"/>
          </a:xfrm>
          <a:prstGeom prst="rect">
            <a:avLst/>
          </a:prstGeom>
          <a:solidFill>
            <a:srgbClr val="FFFFFF"/>
          </a:solidFill>
          <a:ln w="9525">
            <a:noFill/>
            <a:miter lim="800000"/>
            <a:headEnd/>
            <a:tailEnd/>
          </a:ln>
        </p:spPr>
        <p:txBody>
          <a:bodyPr/>
          <a:lstStyle/>
          <a:p>
            <a:r>
              <a:rPr lang="fr-FR" altLang="fr-FR" sz="2400" b="1" dirty="0">
                <a:solidFill>
                  <a:srgbClr val="879A43"/>
                </a:solidFill>
                <a:latin typeface="Times New Roman" pitchFamily="18" charset="0"/>
              </a:rPr>
              <a:t>GENERATIONS ET CULTURES</a:t>
            </a:r>
          </a:p>
          <a:p>
            <a:r>
              <a:rPr lang="fr-FR" altLang="fr-FR" sz="2800" b="1" dirty="0">
                <a:solidFill>
                  <a:srgbClr val="982014"/>
                </a:solidFill>
                <a:latin typeface="Times New Roman" pitchFamily="18" charset="0"/>
              </a:rPr>
              <a:t>RAPPORT d'ACTIVITE</a:t>
            </a:r>
          </a:p>
          <a:p>
            <a:r>
              <a:rPr lang="fr-FR" altLang="fr-FR" sz="4800" b="1" i="1" dirty="0" smtClean="0">
                <a:solidFill>
                  <a:srgbClr val="879A43"/>
                </a:solidFill>
                <a:latin typeface="Times New Roman" pitchFamily="18" charset="0"/>
              </a:rPr>
              <a:t>2014</a:t>
            </a:r>
            <a:endParaRPr lang="fr-FR" altLang="fr-FR" sz="1200" dirty="0">
              <a:latin typeface="Times New Roman" pitchFamily="18" charset="0"/>
            </a:endParaRPr>
          </a:p>
          <a:p>
            <a:pPr algn="r"/>
            <a:endParaRPr lang="fr-FR" altLang="fr-FR" sz="1200" dirty="0">
              <a:latin typeface="Times New Roman" pitchFamily="18" charset="0"/>
            </a:endParaRPr>
          </a:p>
        </p:txBody>
      </p:sp>
      <p:graphicFrame>
        <p:nvGraphicFramePr>
          <p:cNvPr id="2053" name="Object 6"/>
          <p:cNvGraphicFramePr>
            <a:graphicFrameLocks noChangeAspect="1"/>
          </p:cNvGraphicFramePr>
          <p:nvPr/>
        </p:nvGraphicFramePr>
        <p:xfrm>
          <a:off x="7264400" y="4648200"/>
          <a:ext cx="2006600" cy="1090613"/>
        </p:xfrm>
        <a:graphic>
          <a:graphicData uri="http://schemas.openxmlformats.org/presentationml/2006/ole">
            <mc:AlternateContent xmlns:mc="http://schemas.openxmlformats.org/markup-compatibility/2006">
              <mc:Choice xmlns:v="urn:schemas-microsoft-com:vml" Requires="v">
                <p:oleObj spid="_x0000_s2071" name="Document" r:id="rId8" imgW="1837440" imgH="1078560" progId="Word.Document.8">
                  <p:embed/>
                </p:oleObj>
              </mc:Choice>
              <mc:Fallback>
                <p:oleObj name="Document" r:id="rId8" imgW="1837440" imgH="1078560" progId="Word.Document.8">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64400" y="4648200"/>
                        <a:ext cx="2006600" cy="10906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7" name="Image 6" descr="E:\logos\plumes hd.png"/>
          <p:cNvPicPr/>
          <p:nvPr/>
        </p:nvPicPr>
        <p:blipFill>
          <a:blip r:embed="rId10"/>
          <a:srcRect/>
          <a:stretch>
            <a:fillRect/>
          </a:stretch>
        </p:blipFill>
        <p:spPr bwMode="auto">
          <a:xfrm>
            <a:off x="8841432" y="188640"/>
            <a:ext cx="720080" cy="720080"/>
          </a:xfrm>
          <a:prstGeom prst="rect">
            <a:avLst/>
          </a:prstGeom>
          <a:noFill/>
          <a:ln w="9525">
            <a:noFill/>
            <a:miter lim="800000"/>
            <a:headEnd/>
            <a:tailEnd/>
          </a:ln>
        </p:spPr>
      </p:pic>
      <p:pic>
        <p:nvPicPr>
          <p:cNvPr id="10" name="Image 9" descr="E:\logos\NOUVEAU LOGO TAP.png"/>
          <p:cNvPicPr/>
          <p:nvPr/>
        </p:nvPicPr>
        <p:blipFill>
          <a:blip r:embed="rId11"/>
          <a:srcRect/>
          <a:stretch>
            <a:fillRect/>
          </a:stretch>
        </p:blipFill>
        <p:spPr bwMode="auto">
          <a:xfrm>
            <a:off x="416496" y="260648"/>
            <a:ext cx="657225" cy="524761"/>
          </a:xfrm>
          <a:prstGeom prst="rect">
            <a:avLst/>
          </a:prstGeom>
          <a:noFill/>
          <a:ln w="9525">
            <a:noFill/>
            <a:miter lim="800000"/>
            <a:headEnd/>
            <a:tailEnd/>
          </a:ln>
        </p:spPr>
      </p:pic>
      <p:sp>
        <p:nvSpPr>
          <p:cNvPr id="11" name="ZoneTexte 10"/>
          <p:cNvSpPr txBox="1"/>
          <p:nvPr/>
        </p:nvSpPr>
        <p:spPr>
          <a:xfrm>
            <a:off x="2216696" y="6381328"/>
            <a:ext cx="184731" cy="246221"/>
          </a:xfrm>
          <a:prstGeom prst="rect">
            <a:avLst/>
          </a:prstGeom>
          <a:noFill/>
        </p:spPr>
        <p:txBody>
          <a:bodyPr wrap="none" rtlCol="0">
            <a:spAutoFit/>
          </a:bodyPr>
          <a:lstStyle/>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2"/>
          <p:cNvSpPr>
            <a:spLocks noChangeArrowheads="1"/>
          </p:cNvSpPr>
          <p:nvPr/>
        </p:nvSpPr>
        <p:spPr bwMode="auto">
          <a:xfrm>
            <a:off x="412750" y="304800"/>
            <a:ext cx="8997950" cy="5715000"/>
          </a:xfrm>
          <a:prstGeom prst="roundRect">
            <a:avLst>
              <a:gd name="adj" fmla="val 16667"/>
            </a:avLst>
          </a:prstGeom>
          <a:noFill/>
          <a:ln w="50800">
            <a:solidFill>
              <a:srgbClr val="982014"/>
            </a:solidFill>
            <a:round/>
            <a:headEnd/>
            <a:tailEnd/>
          </a:ln>
        </p:spPr>
        <p:txBody>
          <a:bodyPr wrap="none" anchor="ctr"/>
          <a:lstStyle/>
          <a:p>
            <a:endParaRPr lang="fr-FR" altLang="fr-FR" dirty="0"/>
          </a:p>
        </p:txBody>
      </p:sp>
      <p:sp>
        <p:nvSpPr>
          <p:cNvPr id="6148" name="Rectangle 4"/>
          <p:cNvSpPr>
            <a:spLocks noChangeArrowheads="1"/>
          </p:cNvSpPr>
          <p:nvPr/>
        </p:nvSpPr>
        <p:spPr bwMode="auto">
          <a:xfrm>
            <a:off x="742950" y="609600"/>
            <a:ext cx="8502650" cy="4370427"/>
          </a:xfrm>
          <a:prstGeom prst="rect">
            <a:avLst/>
          </a:prstGeom>
          <a:noFill/>
          <a:ln w="9525">
            <a:noFill/>
            <a:miter lim="800000"/>
            <a:headEnd/>
            <a:tailEnd/>
          </a:ln>
        </p:spPr>
        <p:txBody>
          <a:bodyPr>
            <a:spAutoFit/>
          </a:bodyPr>
          <a:lstStyle/>
          <a:p>
            <a:r>
              <a:rPr lang="fr-FR" altLang="fr-FR" sz="2000" b="1" dirty="0" smtClean="0">
                <a:solidFill>
                  <a:srgbClr val="879A43"/>
                </a:solidFill>
                <a:ea typeface="SimSun" pitchFamily="2" charset="-122"/>
              </a:rPr>
              <a:t>	Convention </a:t>
            </a:r>
            <a:r>
              <a:rPr lang="fr-FR" altLang="fr-FR" sz="2000" b="1" dirty="0">
                <a:solidFill>
                  <a:srgbClr val="879A43"/>
                </a:solidFill>
                <a:ea typeface="SimSun" pitchFamily="2" charset="-122"/>
              </a:rPr>
              <a:t>pluriannuelle d'objectifs à </a:t>
            </a:r>
            <a:r>
              <a:rPr lang="fr-FR" altLang="fr-FR" sz="2000" b="1" dirty="0" smtClean="0">
                <a:solidFill>
                  <a:srgbClr val="879A43"/>
                </a:solidFill>
                <a:ea typeface="SimSun" pitchFamily="2" charset="-122"/>
              </a:rPr>
              <a:t>Roubaix</a:t>
            </a:r>
          </a:p>
          <a:p>
            <a:endParaRPr lang="fr-FR" altLang="fr-FR" sz="2000" b="1" dirty="0">
              <a:solidFill>
                <a:srgbClr val="879A43"/>
              </a:solidFill>
              <a:ea typeface="SimSun" pitchFamily="2" charset="-122"/>
            </a:endParaRPr>
          </a:p>
          <a:p>
            <a:endParaRPr lang="fr-FR" altLang="fr-FR" sz="1100" b="1" dirty="0">
              <a:solidFill>
                <a:srgbClr val="982014"/>
              </a:solidFill>
              <a:ea typeface="SimSun" pitchFamily="2" charset="-122"/>
            </a:endParaRPr>
          </a:p>
          <a:p>
            <a:pPr algn="just"/>
            <a:r>
              <a:rPr lang="fr-FR" altLang="fr-FR" sz="1200" dirty="0">
                <a:ea typeface="SimSun" pitchFamily="2" charset="-122"/>
              </a:rPr>
              <a:t>Nous avons signé avec la Ville de Roubaix, une convention pluriannuelle d'objectifs en janvier 2013. Les objectifs suivants nous ont été confiés :</a:t>
            </a:r>
          </a:p>
          <a:p>
            <a:pPr algn="just"/>
            <a:r>
              <a:rPr lang="fr-FR" altLang="fr-FR" sz="1200" dirty="0">
                <a:ea typeface="SimSun" pitchFamily="2" charset="-122"/>
              </a:rPr>
              <a:t> </a:t>
            </a:r>
          </a:p>
          <a:p>
            <a:pPr algn="just">
              <a:buFont typeface="Arial" pitchFamily="34" charset="0"/>
              <a:buChar char="•"/>
            </a:pPr>
            <a:r>
              <a:rPr lang="fr-FR" altLang="fr-FR" sz="1200" b="1" i="1" dirty="0" smtClean="0">
                <a:solidFill>
                  <a:srgbClr val="982014"/>
                </a:solidFill>
                <a:ea typeface="SimSun" pitchFamily="2" charset="-122"/>
              </a:rPr>
              <a:t>La formation à la collecte de la mémoire de la diversité et du vivre ensemble à Roubaix :</a:t>
            </a:r>
            <a:r>
              <a:rPr lang="fr-FR" sz="1200" dirty="0" smtClean="0"/>
              <a:t>s’est poursuivie avec une deuxième formation à la collecte et valorisation de la mémoire du vivre ensemble et de la diversité mobilisant 8 roubaisiens, salariés ou bénévoles de 4 associations membres du CRIC. Trois récits de vie ainsi réalisés ont été mis en ligne sur le site de La Fabrique.</a:t>
            </a:r>
          </a:p>
          <a:p>
            <a:pPr algn="just"/>
            <a:endParaRPr lang="fr-FR" altLang="fr-FR" sz="1200" b="1" i="1" dirty="0" smtClean="0">
              <a:solidFill>
                <a:srgbClr val="982014"/>
              </a:solidFill>
              <a:ea typeface="SimSun" pitchFamily="2" charset="-122"/>
            </a:endParaRPr>
          </a:p>
          <a:p>
            <a:pPr algn="just"/>
            <a:endParaRPr lang="fr-FR" altLang="fr-FR" sz="1200" dirty="0" smtClean="0">
              <a:ea typeface="SimSun" pitchFamily="2" charset="-122"/>
            </a:endParaRPr>
          </a:p>
          <a:p>
            <a:pPr algn="just">
              <a:buFont typeface="Arial" pitchFamily="34" charset="0"/>
              <a:buChar char="•"/>
            </a:pPr>
            <a:r>
              <a:rPr lang="fr-FR" altLang="fr-FR" sz="1200" b="1" i="1" dirty="0" smtClean="0">
                <a:solidFill>
                  <a:srgbClr val="982014"/>
                </a:solidFill>
                <a:ea typeface="SimSun" pitchFamily="2" charset="-122"/>
              </a:rPr>
              <a:t>La </a:t>
            </a:r>
            <a:r>
              <a:rPr lang="fr-FR" altLang="fr-FR" sz="1200" b="1" i="1" dirty="0">
                <a:solidFill>
                  <a:srgbClr val="982014"/>
                </a:solidFill>
                <a:ea typeface="SimSun" pitchFamily="2" charset="-122"/>
              </a:rPr>
              <a:t>valorisation des langues étrangères pratiquées à Roubaix :</a:t>
            </a:r>
          </a:p>
          <a:p>
            <a:r>
              <a:rPr lang="fr-FR" sz="1200" dirty="0" smtClean="0"/>
              <a:t>Nous avons rencontré 30 associations roubaisiennes  pour identifier la place des langues étrangères et des différentes pratiques langagières (l'argot, le verlan, etc…) dans le paysage urbain, culturel et social de la Ville de Roubaix. Nous avons identifié les volumes de populations concernés  mais aussi et surtout ce que ces associations étaient prêtes à partager pour permettre la valorisation des langues étrangères pratiquées à Roubaix (cours de langue ou de cuisine, aide à la préparation de voyages…).</a:t>
            </a:r>
          </a:p>
          <a:p>
            <a:r>
              <a:rPr lang="fr-FR" sz="1200" dirty="0" smtClean="0"/>
              <a:t> </a:t>
            </a:r>
          </a:p>
          <a:p>
            <a:pPr>
              <a:buFont typeface="Arial" pitchFamily="34" charset="0"/>
              <a:buChar char="•"/>
            </a:pPr>
            <a:r>
              <a:rPr lang="fr-FR" sz="1200" b="1" i="1" dirty="0" smtClean="0">
                <a:solidFill>
                  <a:srgbClr val="982014"/>
                </a:solidFill>
              </a:rPr>
              <a:t>L’accompagnement du Centre Social de l’Alma </a:t>
            </a:r>
            <a:r>
              <a:rPr lang="fr-FR" sz="1200" dirty="0" smtClean="0"/>
              <a:t>dans la prise en charge directe de « la Fête des Grands-parents de cœur ou de sang ».</a:t>
            </a:r>
          </a:p>
          <a:p>
            <a:pPr algn="just"/>
            <a:endParaRPr lang="fr-FR" altLang="fr-FR" sz="1200" dirty="0">
              <a:ea typeface="SimSun" pitchFamily="2" charset="-122"/>
            </a:endParaRPr>
          </a:p>
          <a:p>
            <a:pPr algn="just"/>
            <a:r>
              <a:rPr lang="fr-FR" altLang="fr-FR" sz="1200" dirty="0" smtClean="0">
                <a:ea typeface="SimSun" pitchFamily="2" charset="-122"/>
              </a:rPr>
              <a:t>.</a:t>
            </a:r>
            <a:endParaRPr lang="fr-FR" altLang="fr-FR" sz="1200" dirty="0">
              <a:ea typeface="SimSun" pitchFamily="2" charset="-122"/>
            </a:endParaRPr>
          </a:p>
          <a:p>
            <a:pPr algn="just"/>
            <a:endParaRPr lang="fr-FR" altLang="fr-FR" sz="1200" dirty="0">
              <a:ea typeface="SimSun" pitchFamily="2" charset="-122"/>
            </a:endParaRPr>
          </a:p>
          <a:p>
            <a:pPr algn="ctr"/>
            <a:endParaRPr lang="fr-FR" altLang="fr-FR" sz="1200" dirty="0">
              <a:ea typeface="SimSun" pitchFamily="2" charset="-122"/>
            </a:endParaRPr>
          </a:p>
          <a:p>
            <a:endParaRPr lang="fr-FR" altLang="fr-FR" sz="1100" dirty="0"/>
          </a:p>
        </p:txBody>
      </p:sp>
      <p:graphicFrame>
        <p:nvGraphicFramePr>
          <p:cNvPr id="6149" name="Object 5"/>
          <p:cNvGraphicFramePr>
            <a:graphicFrameLocks noChangeAspect="1"/>
          </p:cNvGraphicFramePr>
          <p:nvPr/>
        </p:nvGraphicFramePr>
        <p:xfrm>
          <a:off x="4210050" y="4419600"/>
          <a:ext cx="1651000" cy="1141413"/>
        </p:xfrm>
        <a:graphic>
          <a:graphicData uri="http://schemas.openxmlformats.org/presentationml/2006/ole">
            <mc:AlternateContent xmlns:mc="http://schemas.openxmlformats.org/markup-compatibility/2006">
              <mc:Choice xmlns:v="urn:schemas-microsoft-com:vml" Requires="v">
                <p:oleObj spid="_x0000_s6176" name="Document" r:id="rId5" imgW="2020320" imgH="1508400" progId="Word.Document.8">
                  <p:embed/>
                </p:oleObj>
              </mc:Choice>
              <mc:Fallback>
                <p:oleObj name="Document" r:id="rId5" imgW="2020320" imgH="1508400"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0050" y="4419600"/>
                        <a:ext cx="1651000" cy="11414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150" name="Object 5"/>
          <p:cNvGraphicFramePr>
            <a:graphicFrameLocks noChangeAspect="1"/>
          </p:cNvGraphicFramePr>
          <p:nvPr/>
        </p:nvGraphicFramePr>
        <p:xfrm>
          <a:off x="4168775" y="4437063"/>
          <a:ext cx="1651000" cy="1141412"/>
        </p:xfrm>
        <a:graphic>
          <a:graphicData uri="http://schemas.openxmlformats.org/presentationml/2006/ole">
            <mc:AlternateContent xmlns:mc="http://schemas.openxmlformats.org/markup-compatibility/2006">
              <mc:Choice xmlns:v="urn:schemas-microsoft-com:vml" Requires="v">
                <p:oleObj spid="_x0000_s6177" name="Document" r:id="rId8" imgW="2020320" imgH="1508400" progId="Word.Document.8">
                  <p:embed/>
                </p:oleObj>
              </mc:Choice>
              <mc:Fallback>
                <p:oleObj name="Document" r:id="rId8" imgW="2020320" imgH="1508400" progId="Word.Document.8">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8775" y="4437063"/>
                        <a:ext cx="1651000" cy="11414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151" name="Object 5"/>
          <p:cNvGraphicFramePr>
            <a:graphicFrameLocks noChangeAspect="1"/>
          </p:cNvGraphicFramePr>
          <p:nvPr/>
        </p:nvGraphicFramePr>
        <p:xfrm>
          <a:off x="4321175" y="4589463"/>
          <a:ext cx="1651000" cy="1141412"/>
        </p:xfrm>
        <a:graphic>
          <a:graphicData uri="http://schemas.openxmlformats.org/presentationml/2006/ole">
            <mc:AlternateContent xmlns:mc="http://schemas.openxmlformats.org/markup-compatibility/2006">
              <mc:Choice xmlns:v="urn:schemas-microsoft-com:vml" Requires="v">
                <p:oleObj spid="_x0000_s6178" name="Document" r:id="rId10" imgW="2020320" imgH="1508400" progId="Word.Document.8">
                  <p:embed/>
                </p:oleObj>
              </mc:Choice>
              <mc:Fallback>
                <p:oleObj name="Document" r:id="rId10" imgW="2020320" imgH="1508400" progId="Word.Document.8">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1175" y="4589463"/>
                        <a:ext cx="1651000" cy="11414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9" name="Image 8" descr="E:\logos\plumes hd.png"/>
          <p:cNvPicPr/>
          <p:nvPr/>
        </p:nvPicPr>
        <p:blipFill>
          <a:blip r:embed="rId11"/>
          <a:srcRect/>
          <a:stretch>
            <a:fillRect/>
          </a:stretch>
        </p:blipFill>
        <p:spPr bwMode="auto">
          <a:xfrm>
            <a:off x="992560" y="548680"/>
            <a:ext cx="457200" cy="407933"/>
          </a:xfrm>
          <a:prstGeom prst="rect">
            <a:avLst/>
          </a:prstGeom>
          <a:noFill/>
          <a:ln w="9525">
            <a:noFill/>
            <a:miter lim="800000"/>
            <a:headEnd/>
            <a:tailEnd/>
          </a:ln>
        </p:spPr>
      </p:pic>
      <p:sp>
        <p:nvSpPr>
          <p:cNvPr id="10" name="Espace réservé du pied de page 9"/>
          <p:cNvSpPr>
            <a:spLocks noGrp="1"/>
          </p:cNvSpPr>
          <p:nvPr>
            <p:ph type="ftr" sz="quarter" idx="10"/>
          </p:nvPr>
        </p:nvSpPr>
        <p:spPr>
          <a:solidFill>
            <a:schemeClr val="bg1"/>
          </a:solidFill>
        </p:spPr>
        <p:txBody>
          <a:bodyPr/>
          <a:lstStyle/>
          <a:p>
            <a:pPr>
              <a:defRPr/>
            </a:pPr>
            <a:r>
              <a:rPr lang="fr-FR" altLang="fr-FR" dirty="0" smtClean="0"/>
              <a:t>"Générations et Cultures" Rapport d'Activité </a:t>
            </a:r>
            <a:r>
              <a:rPr lang="fr-FR" altLang="fr-FR" dirty="0" smtClean="0"/>
              <a:t>2014</a:t>
            </a:r>
            <a:endParaRPr lang="fr-FR" altLang="fr-FR" dirty="0" smtClean="0"/>
          </a:p>
          <a:p>
            <a:pPr>
              <a:defRPr/>
            </a:pPr>
            <a:endParaRPr lang="fr-FR" altLang="fr-FR" dirty="0" smtClean="0"/>
          </a:p>
          <a:p>
            <a:pPr>
              <a:defRPr/>
            </a:pPr>
            <a:r>
              <a:rPr lang="fr-FR" altLang="fr-FR" dirty="0" smtClean="0"/>
              <a:t>- 9 - </a:t>
            </a:r>
            <a:endParaRPr lang="fr-FR" alt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2"/>
          <p:cNvSpPr>
            <a:spLocks noChangeArrowheads="1"/>
          </p:cNvSpPr>
          <p:nvPr/>
        </p:nvSpPr>
        <p:spPr bwMode="auto">
          <a:xfrm>
            <a:off x="412750" y="304800"/>
            <a:ext cx="8997950" cy="5715000"/>
          </a:xfrm>
          <a:prstGeom prst="roundRect">
            <a:avLst>
              <a:gd name="adj" fmla="val 16667"/>
            </a:avLst>
          </a:prstGeom>
          <a:noFill/>
          <a:ln w="50800">
            <a:solidFill>
              <a:srgbClr val="982014"/>
            </a:solidFill>
            <a:round/>
            <a:headEnd/>
            <a:tailEnd/>
          </a:ln>
        </p:spPr>
        <p:txBody>
          <a:bodyPr wrap="none" anchor="ctr"/>
          <a:lstStyle/>
          <a:p>
            <a:endParaRPr lang="fr-FR" altLang="fr-FR" dirty="0"/>
          </a:p>
        </p:txBody>
      </p:sp>
      <p:sp>
        <p:nvSpPr>
          <p:cNvPr id="8196" name="Rectangle 3"/>
          <p:cNvSpPr>
            <a:spLocks noChangeArrowheads="1"/>
          </p:cNvSpPr>
          <p:nvPr/>
        </p:nvSpPr>
        <p:spPr bwMode="auto">
          <a:xfrm>
            <a:off x="704850" y="476672"/>
            <a:ext cx="3384054" cy="856645"/>
          </a:xfrm>
          <a:prstGeom prst="rect">
            <a:avLst/>
          </a:prstGeom>
          <a:noFill/>
          <a:ln w="9525">
            <a:noFill/>
            <a:miter lim="800000"/>
            <a:headEnd/>
            <a:tailEnd/>
          </a:ln>
        </p:spPr>
        <p:txBody>
          <a:bodyPr wrap="square">
            <a:spAutoFit/>
          </a:bodyPr>
          <a:lstStyle/>
          <a:p>
            <a:pPr>
              <a:spcAft>
                <a:spcPts val="1000"/>
              </a:spcAft>
            </a:pPr>
            <a:endParaRPr lang="fr-FR" altLang="fr-FR" sz="1100" dirty="0">
              <a:ea typeface="SimSun" pitchFamily="2" charset="-122"/>
            </a:endParaRPr>
          </a:p>
          <a:p>
            <a:pPr>
              <a:spcAft>
                <a:spcPts val="1000"/>
              </a:spcAft>
            </a:pPr>
            <a:r>
              <a:rPr lang="fr-FR" altLang="fr-FR" sz="1100" b="1" dirty="0" smtClean="0">
                <a:solidFill>
                  <a:srgbClr val="982014"/>
                </a:solidFill>
                <a:ea typeface="SimSun" pitchFamily="2" charset="-122"/>
              </a:rPr>
              <a:t>Notre </a:t>
            </a:r>
            <a:r>
              <a:rPr lang="fr-FR" altLang="fr-FR" sz="1100" b="1" dirty="0">
                <a:solidFill>
                  <a:srgbClr val="982014"/>
                </a:solidFill>
                <a:ea typeface="SimSun" pitchFamily="2" charset="-122"/>
              </a:rPr>
              <a:t>Conseil d'Administration </a:t>
            </a:r>
            <a:r>
              <a:rPr lang="fr-FR" altLang="fr-FR" sz="1100" b="1" dirty="0" smtClean="0">
                <a:solidFill>
                  <a:srgbClr val="982014"/>
                </a:solidFill>
                <a:ea typeface="SimSun" pitchFamily="2" charset="-122"/>
              </a:rPr>
              <a:t>:</a:t>
            </a:r>
          </a:p>
          <a:p>
            <a:pPr>
              <a:spcAft>
                <a:spcPts val="1000"/>
              </a:spcAft>
            </a:pPr>
            <a:endParaRPr lang="fr-FR" altLang="fr-FR" sz="1100" b="1" dirty="0">
              <a:ea typeface="SimSun" pitchFamily="2" charset="-122"/>
            </a:endParaRPr>
          </a:p>
        </p:txBody>
      </p:sp>
      <p:sp>
        <p:nvSpPr>
          <p:cNvPr id="8197" name="Rectangle 3"/>
          <p:cNvSpPr>
            <a:spLocks noChangeArrowheads="1"/>
          </p:cNvSpPr>
          <p:nvPr/>
        </p:nvSpPr>
        <p:spPr bwMode="auto">
          <a:xfrm>
            <a:off x="5673725" y="836613"/>
            <a:ext cx="3095625" cy="4129336"/>
          </a:xfrm>
          <a:prstGeom prst="rect">
            <a:avLst/>
          </a:prstGeom>
          <a:noFill/>
          <a:ln w="9525">
            <a:noFill/>
            <a:miter lim="800000"/>
            <a:headEnd/>
            <a:tailEnd/>
          </a:ln>
        </p:spPr>
        <p:txBody>
          <a:bodyPr>
            <a:spAutoFit/>
          </a:bodyPr>
          <a:lstStyle/>
          <a:p>
            <a:pPr marL="3175" lvl="2">
              <a:spcAft>
                <a:spcPts val="1000"/>
              </a:spcAft>
            </a:pPr>
            <a:r>
              <a:rPr lang="fr-FR" altLang="fr-FR" sz="1100" b="1" dirty="0">
                <a:solidFill>
                  <a:srgbClr val="982014"/>
                </a:solidFill>
                <a:ea typeface="SimSun" pitchFamily="2" charset="-122"/>
              </a:rPr>
              <a:t>Ils nous ont soutenus en </a:t>
            </a:r>
            <a:r>
              <a:rPr lang="fr-FR" altLang="fr-FR" sz="1100" b="1" dirty="0" smtClean="0">
                <a:solidFill>
                  <a:srgbClr val="982014"/>
                </a:solidFill>
                <a:ea typeface="SimSun" pitchFamily="2" charset="-122"/>
              </a:rPr>
              <a:t>2014</a:t>
            </a:r>
            <a:endParaRPr lang="fr-FR" altLang="fr-FR" sz="1100" b="1" dirty="0">
              <a:solidFill>
                <a:srgbClr val="982014"/>
              </a:solidFill>
              <a:ea typeface="SimSun" pitchFamily="2" charset="-122"/>
            </a:endParaRPr>
          </a:p>
          <a:p>
            <a:pPr marL="3175" lvl="2">
              <a:spcAft>
                <a:spcPts val="1000"/>
              </a:spcAft>
            </a:pPr>
            <a:endParaRPr lang="fr-FR" altLang="fr-FR" sz="1100" b="1" dirty="0">
              <a:ea typeface="SimSun" pitchFamily="2" charset="-122"/>
            </a:endParaRPr>
          </a:p>
          <a:p>
            <a:pPr marL="3175">
              <a:spcAft>
                <a:spcPts val="1000"/>
              </a:spcAft>
            </a:pPr>
            <a:r>
              <a:rPr lang="fr-FR" altLang="fr-FR" sz="1100" b="1" dirty="0">
                <a:solidFill>
                  <a:srgbClr val="5E6C2F"/>
                </a:solidFill>
                <a:ea typeface="SimSun" pitchFamily="2" charset="-122"/>
              </a:rPr>
              <a:t>ETAT – ACSE - DRJSCS</a:t>
            </a:r>
          </a:p>
          <a:p>
            <a:pPr marL="3175">
              <a:spcAft>
                <a:spcPts val="1000"/>
              </a:spcAft>
            </a:pPr>
            <a:r>
              <a:rPr lang="fr-FR" altLang="fr-FR" sz="1100" b="1" dirty="0">
                <a:solidFill>
                  <a:srgbClr val="5E6C2F"/>
                </a:solidFill>
                <a:ea typeface="SimSun" pitchFamily="2" charset="-122"/>
              </a:rPr>
              <a:t>Conseil Régional Nord Pas de Calais</a:t>
            </a:r>
          </a:p>
          <a:p>
            <a:pPr marL="3175">
              <a:spcAft>
                <a:spcPts val="1000"/>
              </a:spcAft>
            </a:pPr>
            <a:r>
              <a:rPr lang="fr-FR" altLang="fr-FR" sz="1100" b="1" dirty="0">
                <a:solidFill>
                  <a:srgbClr val="5E6C2F"/>
                </a:solidFill>
                <a:ea typeface="SimSun" pitchFamily="2" charset="-122"/>
              </a:rPr>
              <a:t>Conseil Général du Nord</a:t>
            </a:r>
          </a:p>
          <a:p>
            <a:pPr marL="3175">
              <a:spcAft>
                <a:spcPts val="1000"/>
              </a:spcAft>
            </a:pPr>
            <a:r>
              <a:rPr lang="fr-FR" altLang="fr-FR" sz="1100" b="1" dirty="0" smtClean="0">
                <a:solidFill>
                  <a:srgbClr val="5E6C2F"/>
                </a:solidFill>
                <a:ea typeface="SimSun" pitchFamily="2" charset="-122"/>
              </a:rPr>
              <a:t>Métropole Européenne de Lille</a:t>
            </a:r>
            <a:endParaRPr lang="fr-FR" altLang="fr-FR" sz="1100" b="1" dirty="0">
              <a:solidFill>
                <a:srgbClr val="5E6C2F"/>
              </a:solidFill>
              <a:ea typeface="SimSun" pitchFamily="2" charset="-122"/>
            </a:endParaRPr>
          </a:p>
          <a:p>
            <a:pPr marL="3175">
              <a:spcAft>
                <a:spcPts val="1000"/>
              </a:spcAft>
            </a:pPr>
            <a:r>
              <a:rPr lang="fr-FR" altLang="fr-FR" sz="1100" b="1" dirty="0">
                <a:solidFill>
                  <a:srgbClr val="5E6C2F"/>
                </a:solidFill>
                <a:ea typeface="SimSun" pitchFamily="2" charset="-122"/>
              </a:rPr>
              <a:t>CARSAT</a:t>
            </a:r>
          </a:p>
          <a:p>
            <a:pPr marL="3175">
              <a:spcAft>
                <a:spcPts val="1000"/>
              </a:spcAft>
            </a:pPr>
            <a:r>
              <a:rPr lang="fr-FR" altLang="fr-FR" sz="1100" b="1" dirty="0">
                <a:solidFill>
                  <a:srgbClr val="5E6C2F"/>
                </a:solidFill>
                <a:ea typeface="SimSun" pitchFamily="2" charset="-122"/>
              </a:rPr>
              <a:t>Ville de </a:t>
            </a:r>
            <a:r>
              <a:rPr lang="fr-FR" altLang="fr-FR" sz="1100" b="1" dirty="0" smtClean="0">
                <a:solidFill>
                  <a:srgbClr val="5E6C2F"/>
                </a:solidFill>
                <a:ea typeface="SimSun" pitchFamily="2" charset="-122"/>
              </a:rPr>
              <a:t>Roubaix</a:t>
            </a:r>
            <a:endParaRPr lang="fr-FR" altLang="fr-FR" sz="1100" b="1" dirty="0">
              <a:solidFill>
                <a:srgbClr val="5E6C2F"/>
              </a:solidFill>
              <a:ea typeface="SimSun" pitchFamily="2" charset="-122"/>
            </a:endParaRPr>
          </a:p>
          <a:p>
            <a:pPr marL="3175">
              <a:spcAft>
                <a:spcPts val="1000"/>
              </a:spcAft>
            </a:pPr>
            <a:r>
              <a:rPr lang="fr-FR" altLang="fr-FR" sz="1100" b="1" dirty="0">
                <a:solidFill>
                  <a:srgbClr val="5E6C2F"/>
                </a:solidFill>
                <a:ea typeface="SimSun" pitchFamily="2" charset="-122"/>
              </a:rPr>
              <a:t>Ville de </a:t>
            </a:r>
            <a:r>
              <a:rPr lang="fr-FR" altLang="fr-FR" sz="1100" b="1" dirty="0" smtClean="0">
                <a:solidFill>
                  <a:srgbClr val="5E6C2F"/>
                </a:solidFill>
                <a:ea typeface="SimSun" pitchFamily="2" charset="-122"/>
              </a:rPr>
              <a:t>Lambersart</a:t>
            </a:r>
            <a:endParaRPr lang="fr-FR" altLang="fr-FR" sz="1100" b="1" dirty="0">
              <a:solidFill>
                <a:srgbClr val="5E6C2F"/>
              </a:solidFill>
              <a:ea typeface="SimSun" pitchFamily="2" charset="-122"/>
            </a:endParaRPr>
          </a:p>
          <a:p>
            <a:pPr marL="3175">
              <a:spcAft>
                <a:spcPts val="1000"/>
              </a:spcAft>
            </a:pPr>
            <a:r>
              <a:rPr lang="fr-FR" altLang="fr-FR" sz="1100" b="1" dirty="0">
                <a:solidFill>
                  <a:srgbClr val="5E6C2F"/>
                </a:solidFill>
                <a:ea typeface="SimSun" pitchFamily="2" charset="-122"/>
              </a:rPr>
              <a:t>Maisons et Cités</a:t>
            </a:r>
          </a:p>
          <a:p>
            <a:pPr marL="3175">
              <a:spcAft>
                <a:spcPts val="1000"/>
              </a:spcAft>
            </a:pPr>
            <a:r>
              <a:rPr lang="fr-FR" altLang="fr-FR" sz="1100" b="1" dirty="0">
                <a:solidFill>
                  <a:srgbClr val="5E6C2F"/>
                </a:solidFill>
                <a:ea typeface="SimSun" pitchFamily="2" charset="-122"/>
              </a:rPr>
              <a:t>Fondation de </a:t>
            </a:r>
            <a:r>
              <a:rPr lang="fr-FR" altLang="fr-FR" sz="1100" b="1" dirty="0" smtClean="0">
                <a:solidFill>
                  <a:srgbClr val="5E6C2F"/>
                </a:solidFill>
                <a:ea typeface="SimSun" pitchFamily="2" charset="-122"/>
              </a:rPr>
              <a:t>France</a:t>
            </a:r>
          </a:p>
          <a:p>
            <a:pPr marL="3175">
              <a:spcAft>
                <a:spcPts val="1000"/>
              </a:spcAft>
            </a:pPr>
            <a:r>
              <a:rPr lang="fr-FR" altLang="fr-FR" sz="1100" b="1" dirty="0" smtClean="0">
                <a:solidFill>
                  <a:srgbClr val="5E6C2F"/>
                </a:solidFill>
                <a:ea typeface="SimSun" pitchFamily="2" charset="-122"/>
              </a:rPr>
              <a:t>Fondation MACIF</a:t>
            </a:r>
            <a:endParaRPr lang="fr-FR" altLang="fr-FR" sz="1100" b="1" dirty="0">
              <a:solidFill>
                <a:srgbClr val="5E6C2F"/>
              </a:solidFill>
              <a:ea typeface="SimSun" pitchFamily="2" charset="-122"/>
            </a:endParaRPr>
          </a:p>
          <a:p>
            <a:pPr marL="3175">
              <a:spcAft>
                <a:spcPts val="1000"/>
              </a:spcAft>
            </a:pPr>
            <a:r>
              <a:rPr lang="fr-FR" altLang="fr-FR" sz="1100" b="1" dirty="0">
                <a:solidFill>
                  <a:srgbClr val="5E6C2F"/>
                </a:solidFill>
                <a:ea typeface="SimSun" pitchFamily="2" charset="-122"/>
              </a:rPr>
              <a:t>Fondation </a:t>
            </a:r>
            <a:r>
              <a:rPr lang="fr-FR" altLang="fr-FR" sz="1100" b="1" dirty="0" smtClean="0">
                <a:solidFill>
                  <a:srgbClr val="5E6C2F"/>
                </a:solidFill>
                <a:ea typeface="SimSun" pitchFamily="2" charset="-122"/>
              </a:rPr>
              <a:t>Les Petits Frères des Pauvres</a:t>
            </a:r>
            <a:endParaRPr lang="fr-FR" altLang="fr-FR" sz="1100" b="1" dirty="0">
              <a:solidFill>
                <a:srgbClr val="5E6C2F"/>
              </a:solidFill>
              <a:ea typeface="SimSun" pitchFamily="2" charset="-122"/>
            </a:endParaRPr>
          </a:p>
          <a:p>
            <a:pPr marL="3175">
              <a:spcAft>
                <a:spcPts val="1000"/>
              </a:spcAft>
            </a:pPr>
            <a:endParaRPr lang="fr-FR" altLang="fr-FR" sz="1100" b="1" dirty="0">
              <a:solidFill>
                <a:srgbClr val="5E6C2F"/>
              </a:solidFill>
              <a:ea typeface="SimSun" pitchFamily="2" charset="-122"/>
            </a:endParaRPr>
          </a:p>
        </p:txBody>
      </p:sp>
      <p:sp>
        <p:nvSpPr>
          <p:cNvPr id="43010" name="Rectangle 2"/>
          <p:cNvSpPr>
            <a:spLocks noChangeArrowheads="1"/>
          </p:cNvSpPr>
          <p:nvPr/>
        </p:nvSpPr>
        <p:spPr bwMode="auto">
          <a:xfrm>
            <a:off x="632520" y="1340768"/>
            <a:ext cx="3168352" cy="36966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5E6C2F"/>
                </a:solidFill>
                <a:effectLst/>
                <a:latin typeface="Arial Narrow" pitchFamily="34" charset="0"/>
                <a:ea typeface="SimSun" pitchFamily="2" charset="-122"/>
                <a:cs typeface="MS PGothic" pitchFamily="34" charset="-128"/>
              </a:rPr>
              <a:t>Pr</a:t>
            </a:r>
            <a:r>
              <a:rPr kumimoji="0" lang="fr-FR" sz="1100" b="1" i="0" u="none" strike="noStrike" cap="none" normalizeH="0" baseline="0" dirty="0" smtClean="0">
                <a:ln>
                  <a:noFill/>
                </a:ln>
                <a:solidFill>
                  <a:srgbClr val="5E6C2F"/>
                </a:solidFill>
                <a:effectLst/>
                <a:latin typeface="Calibri"/>
                <a:ea typeface="SimSun" pitchFamily="2" charset="-122"/>
                <a:cs typeface="MS PGothic" pitchFamily="34" charset="-128"/>
              </a:rPr>
              <a:t>é</a:t>
            </a:r>
            <a:r>
              <a:rPr kumimoji="0" lang="fr-FR" sz="1100" b="1" i="0" u="none" strike="noStrike" cap="none" normalizeH="0" baseline="0" dirty="0" smtClean="0">
                <a:ln>
                  <a:noFill/>
                </a:ln>
                <a:solidFill>
                  <a:srgbClr val="5E6C2F"/>
                </a:solidFill>
                <a:effectLst/>
                <a:latin typeface="Arial Narrow" pitchFamily="34" charset="0"/>
                <a:ea typeface="SimSun" pitchFamily="2" charset="-122"/>
                <a:cs typeface="MS PGothic" pitchFamily="34" charset="-128"/>
              </a:rPr>
              <a:t>sident</a:t>
            </a:r>
            <a:r>
              <a:rPr kumimoji="0" lang="fr-FR" sz="1100" b="1" i="0" u="none" strike="noStrike" cap="none" normalizeH="0" baseline="0" dirty="0" smtClean="0">
                <a:ln>
                  <a:noFill/>
                </a:ln>
                <a:solidFill>
                  <a:srgbClr val="000000"/>
                </a:solidFill>
                <a:effectLst/>
                <a:latin typeface="Calibri"/>
                <a:ea typeface="SimSun" pitchFamily="2" charset="-122"/>
                <a:cs typeface="MS PGothic" pitchFamily="34" charset="-128"/>
              </a:rPr>
              <a:t> </a:t>
            </a:r>
            <a:r>
              <a:rPr kumimoji="0" lang="fr-FR" sz="1100" b="1"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a:t>
            </a:r>
            <a:r>
              <a:rPr kumimoji="0" lang="fr-FR" sz="1100" b="0"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 Henri Le Marois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5E6C2F"/>
                </a:solidFill>
                <a:effectLst/>
                <a:latin typeface="Arial Narrow" pitchFamily="34" charset="0"/>
                <a:ea typeface="SimSun" pitchFamily="2" charset="-122"/>
                <a:cs typeface="MS PGothic" pitchFamily="34" charset="-128"/>
              </a:rPr>
              <a:t>Vice - Pr</a:t>
            </a:r>
            <a:r>
              <a:rPr kumimoji="0" lang="fr-FR" sz="1100" b="1" i="0" u="none" strike="noStrike" cap="none" normalizeH="0" baseline="0" dirty="0" smtClean="0">
                <a:ln>
                  <a:noFill/>
                </a:ln>
                <a:solidFill>
                  <a:srgbClr val="5E6C2F"/>
                </a:solidFill>
                <a:effectLst/>
                <a:latin typeface="Calibri"/>
                <a:ea typeface="SimSun" pitchFamily="2" charset="-122"/>
                <a:cs typeface="MS PGothic" pitchFamily="34" charset="-128"/>
              </a:rPr>
              <a:t>é</a:t>
            </a:r>
            <a:r>
              <a:rPr kumimoji="0" lang="fr-FR" sz="1100" b="1" i="0" u="none" strike="noStrike" cap="none" normalizeH="0" baseline="0" dirty="0" smtClean="0">
                <a:ln>
                  <a:noFill/>
                </a:ln>
                <a:solidFill>
                  <a:srgbClr val="5E6C2F"/>
                </a:solidFill>
                <a:effectLst/>
                <a:latin typeface="Arial Narrow" pitchFamily="34" charset="0"/>
                <a:ea typeface="SimSun" pitchFamily="2" charset="-122"/>
                <a:cs typeface="MS PGothic" pitchFamily="34" charset="-128"/>
              </a:rPr>
              <a:t>sident</a:t>
            </a:r>
            <a:r>
              <a:rPr kumimoji="0" lang="fr-FR" sz="1100" b="1" i="0" u="none" strike="noStrike" cap="none" normalizeH="0" baseline="0" dirty="0" smtClean="0">
                <a:ln>
                  <a:noFill/>
                </a:ln>
                <a:solidFill>
                  <a:srgbClr val="000000"/>
                </a:solidFill>
                <a:effectLst/>
                <a:latin typeface="Calibri"/>
                <a:ea typeface="SimSun" pitchFamily="2" charset="-122"/>
                <a:cs typeface="MS PGothic" pitchFamily="34" charset="-128"/>
              </a:rPr>
              <a:t> </a:t>
            </a:r>
            <a:r>
              <a:rPr kumimoji="0" lang="fr-FR" sz="1100" b="1"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 </a:t>
            </a:r>
            <a:r>
              <a:rPr kumimoji="0" lang="fr-FR" sz="1100" b="0"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Jean-Marc Julien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5E6C2F"/>
                </a:solidFill>
                <a:effectLst/>
                <a:latin typeface="Arial Narrow" pitchFamily="34" charset="0"/>
                <a:ea typeface="SimSun" pitchFamily="2" charset="-122"/>
                <a:cs typeface="MS PGothic" pitchFamily="34" charset="-128"/>
              </a:rPr>
              <a:t>Vice - Pr</a:t>
            </a:r>
            <a:r>
              <a:rPr kumimoji="0" lang="fr-FR" sz="1100" b="1" i="0" u="none" strike="noStrike" cap="none" normalizeH="0" baseline="0" dirty="0" smtClean="0">
                <a:ln>
                  <a:noFill/>
                </a:ln>
                <a:solidFill>
                  <a:srgbClr val="5E6C2F"/>
                </a:solidFill>
                <a:effectLst/>
                <a:latin typeface="Calibri"/>
                <a:ea typeface="SimSun" pitchFamily="2" charset="-122"/>
                <a:cs typeface="MS PGothic" pitchFamily="34" charset="-128"/>
              </a:rPr>
              <a:t>é</a:t>
            </a:r>
            <a:r>
              <a:rPr kumimoji="0" lang="fr-FR" sz="1100" b="1" i="0" u="none" strike="noStrike" cap="none" normalizeH="0" baseline="0" dirty="0" smtClean="0">
                <a:ln>
                  <a:noFill/>
                </a:ln>
                <a:solidFill>
                  <a:srgbClr val="5E6C2F"/>
                </a:solidFill>
                <a:effectLst/>
                <a:latin typeface="Arial Narrow" pitchFamily="34" charset="0"/>
                <a:ea typeface="SimSun" pitchFamily="2" charset="-122"/>
                <a:cs typeface="MS PGothic" pitchFamily="34" charset="-128"/>
              </a:rPr>
              <a:t>sidente</a:t>
            </a:r>
            <a:r>
              <a:rPr kumimoji="0" lang="fr-FR" sz="1100" b="1" i="0" u="none" strike="noStrike" cap="none" normalizeH="0" baseline="0" dirty="0" smtClean="0">
                <a:ln>
                  <a:noFill/>
                </a:ln>
                <a:solidFill>
                  <a:srgbClr val="000000"/>
                </a:solidFill>
                <a:effectLst/>
                <a:latin typeface="Calibri"/>
                <a:ea typeface="SimSun" pitchFamily="2" charset="-122"/>
                <a:cs typeface="MS PGothic" pitchFamily="34" charset="-128"/>
              </a:rPr>
              <a:t> </a:t>
            </a:r>
            <a:r>
              <a:rPr kumimoji="0" lang="fr-FR" sz="1100" b="1"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 </a:t>
            </a:r>
            <a:r>
              <a:rPr kumimoji="0" lang="fr-FR" sz="1100" b="0"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Nathalie Gheerbrant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5E6C2F"/>
                </a:solidFill>
                <a:effectLst/>
                <a:latin typeface="Arial Narrow" pitchFamily="34" charset="0"/>
                <a:ea typeface="SimSun" pitchFamily="2" charset="-122"/>
                <a:cs typeface="MS PGothic" pitchFamily="34" charset="-128"/>
              </a:rPr>
              <a:t>Tr</a:t>
            </a:r>
            <a:r>
              <a:rPr kumimoji="0" lang="fr-FR" sz="1100" b="1" i="0" u="none" strike="noStrike" cap="none" normalizeH="0" baseline="0" dirty="0" smtClean="0">
                <a:ln>
                  <a:noFill/>
                </a:ln>
                <a:solidFill>
                  <a:srgbClr val="5E6C2F"/>
                </a:solidFill>
                <a:effectLst/>
                <a:latin typeface="Calibri"/>
                <a:ea typeface="SimSun" pitchFamily="2" charset="-122"/>
                <a:cs typeface="MS PGothic" pitchFamily="34" charset="-128"/>
              </a:rPr>
              <a:t>é</a:t>
            </a:r>
            <a:r>
              <a:rPr kumimoji="0" lang="fr-FR" sz="1100" b="1" i="0" u="none" strike="noStrike" cap="none" normalizeH="0" baseline="0" dirty="0" smtClean="0">
                <a:ln>
                  <a:noFill/>
                </a:ln>
                <a:solidFill>
                  <a:srgbClr val="5E6C2F"/>
                </a:solidFill>
                <a:effectLst/>
                <a:latin typeface="Arial Narrow" pitchFamily="34" charset="0"/>
                <a:ea typeface="SimSun" pitchFamily="2" charset="-122"/>
                <a:cs typeface="MS PGothic" pitchFamily="34" charset="-128"/>
              </a:rPr>
              <a:t>sorier</a:t>
            </a:r>
            <a:r>
              <a:rPr kumimoji="0" lang="fr-FR" sz="1100" b="1" i="0" u="none" strike="noStrike" cap="none" normalizeH="0" baseline="0" dirty="0" smtClean="0">
                <a:ln>
                  <a:noFill/>
                </a:ln>
                <a:solidFill>
                  <a:srgbClr val="000000"/>
                </a:solidFill>
                <a:effectLst/>
                <a:latin typeface="Calibri"/>
                <a:ea typeface="SimSun" pitchFamily="2" charset="-122"/>
                <a:cs typeface="MS PGothic" pitchFamily="34" charset="-128"/>
              </a:rPr>
              <a:t> </a:t>
            </a:r>
            <a:r>
              <a:rPr kumimoji="0" lang="fr-FR" sz="1100" b="1"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a:t>
            </a:r>
            <a:r>
              <a:rPr kumimoji="0" lang="fr-FR" sz="1100" b="0"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 Pascal Desreumaux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5E6C2F"/>
                </a:solidFill>
                <a:effectLst/>
                <a:latin typeface="Arial Narrow" pitchFamily="34" charset="0"/>
                <a:ea typeface="SimSun" pitchFamily="2" charset="-122"/>
                <a:cs typeface="MS PGothic" pitchFamily="34" charset="-128"/>
              </a:rPr>
              <a:t>Secr</a:t>
            </a:r>
            <a:r>
              <a:rPr kumimoji="0" lang="fr-FR" sz="1100" b="1" i="0" u="none" strike="noStrike" cap="none" normalizeH="0" baseline="0" dirty="0" smtClean="0">
                <a:ln>
                  <a:noFill/>
                </a:ln>
                <a:solidFill>
                  <a:srgbClr val="5E6C2F"/>
                </a:solidFill>
                <a:effectLst/>
                <a:latin typeface="Calibri"/>
                <a:ea typeface="SimSun" pitchFamily="2" charset="-122"/>
                <a:cs typeface="MS PGothic" pitchFamily="34" charset="-128"/>
              </a:rPr>
              <a:t>é</a:t>
            </a:r>
            <a:r>
              <a:rPr kumimoji="0" lang="fr-FR" sz="1100" b="1" i="0" u="none" strike="noStrike" cap="none" normalizeH="0" baseline="0" dirty="0" smtClean="0">
                <a:ln>
                  <a:noFill/>
                </a:ln>
                <a:solidFill>
                  <a:srgbClr val="5E6C2F"/>
                </a:solidFill>
                <a:effectLst/>
                <a:latin typeface="Arial Narrow" pitchFamily="34" charset="0"/>
                <a:ea typeface="SimSun" pitchFamily="2" charset="-122"/>
                <a:cs typeface="MS PGothic" pitchFamily="34" charset="-128"/>
              </a:rPr>
              <a:t>taire </a:t>
            </a:r>
            <a:r>
              <a:rPr kumimoji="0" lang="fr-FR" sz="1100" b="1"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 </a:t>
            </a:r>
            <a:r>
              <a:rPr kumimoji="0" lang="fr-FR" sz="1100" b="0"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Francis Werquin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5E6C2F"/>
                </a:solidFill>
                <a:effectLst/>
                <a:latin typeface="Arial Narrow" pitchFamily="34" charset="0"/>
                <a:ea typeface="SimSun" pitchFamily="2" charset="-122"/>
                <a:cs typeface="MS PGothic" pitchFamily="34" charset="-128"/>
              </a:rPr>
              <a:t>Autres membres du bureau</a:t>
            </a:r>
            <a:r>
              <a:rPr kumimoji="0" lang="fr-FR" sz="1100" b="1" i="0" u="none" strike="noStrike" cap="none" normalizeH="0" baseline="0" dirty="0" smtClean="0">
                <a:ln>
                  <a:noFill/>
                </a:ln>
                <a:solidFill>
                  <a:srgbClr val="000000"/>
                </a:solidFill>
                <a:effectLst/>
                <a:latin typeface="Calibri"/>
                <a:ea typeface="SimSun" pitchFamily="2" charset="-122"/>
                <a:cs typeface="MS PGothic" pitchFamily="34" charset="-128"/>
              </a:rPr>
              <a:t> </a:t>
            </a:r>
            <a:r>
              <a:rPr kumimoji="0" lang="fr-FR" sz="1100" b="1"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 </a:t>
            </a:r>
            <a:r>
              <a:rPr kumimoji="0" lang="fr-FR" sz="1100" b="0"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Antoinette Le Marois, Jean-Paul Sergent, Chantal Uytterhaegen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5E6C2F"/>
                </a:solidFill>
                <a:effectLst/>
                <a:latin typeface="Arial Narrow" pitchFamily="34" charset="0"/>
                <a:ea typeface="SimSun" pitchFamily="2" charset="-122"/>
                <a:cs typeface="MS PGothic" pitchFamily="34" charset="-128"/>
              </a:rPr>
              <a:t>Les autres membres du conseil d'administration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 Laure Blanchet, Marie-Paule Bocquet, Nicolas Froidure, Alain Haas, James Habourdin, Cindy Picavet, Alain Ramage, Alain Villez, Lucile Wallez</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5E6C2F"/>
                </a:solidFill>
                <a:effectLst/>
                <a:latin typeface="Arial Narrow" pitchFamily="34" charset="0"/>
                <a:ea typeface="SimSun" pitchFamily="2" charset="-122"/>
                <a:cs typeface="MS PGothic" pitchFamily="34" charset="-128"/>
              </a:rPr>
              <a:t>En tant que personne morale</a:t>
            </a:r>
            <a:r>
              <a:rPr kumimoji="0" lang="fr-FR" sz="1100" b="1" i="0" u="none" strike="noStrike" cap="none" normalizeH="0" baseline="0" dirty="0" smtClean="0">
                <a:ln>
                  <a:noFill/>
                </a:ln>
                <a:solidFill>
                  <a:srgbClr val="879A43"/>
                </a:solidFill>
                <a:effectLst/>
                <a:latin typeface="Calibri"/>
                <a:ea typeface="SimSun" pitchFamily="2" charset="-122"/>
                <a:cs typeface="MS PGothic" pitchFamily="34" charset="-128"/>
              </a:rPr>
              <a:t> </a:t>
            </a:r>
            <a:r>
              <a:rPr kumimoji="0" lang="fr-FR" sz="1100" b="1"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 </a:t>
            </a:r>
            <a:r>
              <a:rPr kumimoji="0" lang="fr-FR" sz="1100" b="0"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le CEAS de Sambre-Avesnois repr</a:t>
            </a:r>
            <a:r>
              <a:rPr kumimoji="0" lang="fr-FR" sz="1100" b="0" i="0" u="none" strike="noStrike" cap="none" normalizeH="0" baseline="0" dirty="0" smtClean="0">
                <a:ln>
                  <a:noFill/>
                </a:ln>
                <a:solidFill>
                  <a:srgbClr val="000000"/>
                </a:solidFill>
                <a:effectLst/>
                <a:latin typeface="Calibri"/>
                <a:ea typeface="SimSun" pitchFamily="2" charset="-122"/>
                <a:cs typeface="MS PGothic" pitchFamily="34" charset="-128"/>
              </a:rPr>
              <a:t>é</a:t>
            </a:r>
            <a:r>
              <a:rPr kumimoji="0" lang="fr-FR" sz="1100" b="0"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sent</a:t>
            </a:r>
            <a:r>
              <a:rPr kumimoji="0" lang="fr-FR" sz="1100" b="0" i="0" u="none" strike="noStrike" cap="none" normalizeH="0" baseline="0" dirty="0" smtClean="0">
                <a:ln>
                  <a:noFill/>
                </a:ln>
                <a:solidFill>
                  <a:srgbClr val="000000"/>
                </a:solidFill>
                <a:effectLst/>
                <a:latin typeface="Calibri"/>
                <a:ea typeface="SimSun" pitchFamily="2" charset="-122"/>
                <a:cs typeface="MS PGothic" pitchFamily="34" charset="-128"/>
              </a:rPr>
              <a:t>é</a:t>
            </a:r>
            <a:r>
              <a:rPr kumimoji="0" lang="fr-FR" sz="1100" b="0" i="0" u="none" strike="noStrike" cap="none" normalizeH="0" baseline="0" dirty="0" smtClean="0">
                <a:ln>
                  <a:noFill/>
                </a:ln>
                <a:solidFill>
                  <a:srgbClr val="000000"/>
                </a:solidFill>
                <a:effectLst/>
                <a:latin typeface="Arial Narrow" pitchFamily="34" charset="0"/>
                <a:ea typeface="SimSun" pitchFamily="2" charset="-122"/>
                <a:cs typeface="MS PGothic" pitchFamily="34" charset="-128"/>
              </a:rPr>
              <a:t> par Bernard Brohette et Louis Temperman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Espace réservé du pied de page 7"/>
          <p:cNvSpPr>
            <a:spLocks noGrp="1"/>
          </p:cNvSpPr>
          <p:nvPr>
            <p:ph type="ftr" sz="quarter" idx="10"/>
          </p:nvPr>
        </p:nvSpPr>
        <p:spPr>
          <a:solidFill>
            <a:schemeClr val="bg1"/>
          </a:solidFill>
        </p:spPr>
        <p:txBody>
          <a:bodyPr/>
          <a:lstStyle/>
          <a:p>
            <a:pPr>
              <a:defRPr/>
            </a:pPr>
            <a:r>
              <a:rPr lang="fr-FR" altLang="fr-FR" dirty="0" smtClean="0"/>
              <a:t>"Générations et Cultures" Rapport d'Activité </a:t>
            </a:r>
            <a:r>
              <a:rPr lang="fr-FR" altLang="fr-FR" dirty="0" smtClean="0"/>
              <a:t>2014</a:t>
            </a:r>
            <a:endParaRPr lang="fr-FR" altLang="fr-FR" dirty="0" smtClean="0"/>
          </a:p>
          <a:p>
            <a:pPr>
              <a:defRPr/>
            </a:pPr>
            <a:endParaRPr lang="fr-FR" altLang="fr-FR" dirty="0" smtClean="0"/>
          </a:p>
          <a:p>
            <a:pPr>
              <a:defRPr/>
            </a:pPr>
            <a:r>
              <a:rPr lang="fr-FR" altLang="fr-FR" dirty="0" smtClean="0"/>
              <a:t>- 10 - </a:t>
            </a:r>
            <a:endParaRPr lang="fr-FR" altLang="fr-FR" dirty="0"/>
          </a:p>
        </p:txBody>
      </p:sp>
      <p:pic>
        <p:nvPicPr>
          <p:cNvPr id="10" name="Image 11" descr="Nord_Pas_de_Calais.jpg"/>
          <p:cNvPicPr>
            <a:picLocks noChangeAspect="1"/>
          </p:cNvPicPr>
          <p:nvPr/>
        </p:nvPicPr>
        <p:blipFill>
          <a:blip r:embed="rId3"/>
          <a:srcRect/>
          <a:stretch>
            <a:fillRect/>
          </a:stretch>
        </p:blipFill>
        <p:spPr bwMode="auto">
          <a:xfrm>
            <a:off x="8769424" y="1700808"/>
            <a:ext cx="372747" cy="360040"/>
          </a:xfrm>
          <a:prstGeom prst="rect">
            <a:avLst/>
          </a:prstGeom>
          <a:noFill/>
          <a:ln w="9525">
            <a:noFill/>
            <a:miter lim="800000"/>
            <a:headEnd/>
            <a:tailEnd/>
          </a:ln>
        </p:spPr>
      </p:pic>
      <p:pic>
        <p:nvPicPr>
          <p:cNvPr id="12" name="Image 3" descr="cg 59logo.jpg"/>
          <p:cNvPicPr>
            <a:picLocks noChangeAspect="1"/>
          </p:cNvPicPr>
          <p:nvPr/>
        </p:nvPicPr>
        <p:blipFill>
          <a:blip r:embed="rId4"/>
          <a:srcRect/>
          <a:stretch>
            <a:fillRect/>
          </a:stretch>
        </p:blipFill>
        <p:spPr bwMode="auto">
          <a:xfrm>
            <a:off x="8841750" y="2132856"/>
            <a:ext cx="215706" cy="216663"/>
          </a:xfrm>
          <a:prstGeom prst="rect">
            <a:avLst/>
          </a:prstGeom>
          <a:noFill/>
          <a:ln w="9525">
            <a:noFill/>
            <a:miter lim="800000"/>
            <a:headEnd/>
            <a:tailEnd/>
          </a:ln>
        </p:spPr>
      </p:pic>
      <p:pic>
        <p:nvPicPr>
          <p:cNvPr id="14" name="Picture 21" descr="https://encrypted-tbn3.gstatic.com/images?q=tbn:ANd9GcQ75jIY2T7oaG7XsQhZYWbWkW4TMI1SpO47_k2xIj0VpjeIIP1nJg"/>
          <p:cNvPicPr>
            <a:picLocks noChangeAspect="1" noChangeArrowheads="1"/>
          </p:cNvPicPr>
          <p:nvPr/>
        </p:nvPicPr>
        <p:blipFill>
          <a:blip r:embed="rId5"/>
          <a:srcRect/>
          <a:stretch>
            <a:fillRect/>
          </a:stretch>
        </p:blipFill>
        <p:spPr bwMode="auto">
          <a:xfrm>
            <a:off x="8769424" y="2924944"/>
            <a:ext cx="360040" cy="270030"/>
          </a:xfrm>
          <a:prstGeom prst="rect">
            <a:avLst/>
          </a:prstGeom>
          <a:noFill/>
          <a:ln w="9525">
            <a:noFill/>
            <a:miter lim="800000"/>
            <a:headEnd/>
            <a:tailEnd/>
          </a:ln>
        </p:spPr>
      </p:pic>
      <p:pic>
        <p:nvPicPr>
          <p:cNvPr id="16" name="Image 7" descr="letat.jpg"/>
          <p:cNvPicPr>
            <a:picLocks noChangeAspect="1"/>
          </p:cNvPicPr>
          <p:nvPr/>
        </p:nvPicPr>
        <p:blipFill>
          <a:blip r:embed="rId6"/>
          <a:srcRect/>
          <a:stretch>
            <a:fillRect/>
          </a:stretch>
        </p:blipFill>
        <p:spPr bwMode="auto">
          <a:xfrm>
            <a:off x="8841432" y="1412776"/>
            <a:ext cx="288032" cy="168795"/>
          </a:xfrm>
          <a:prstGeom prst="rect">
            <a:avLst/>
          </a:prstGeom>
          <a:noFill/>
          <a:ln w="9525">
            <a:noFill/>
            <a:miter lim="800000"/>
            <a:headEnd/>
            <a:tailEnd/>
          </a:ln>
        </p:spPr>
      </p:pic>
      <p:pic>
        <p:nvPicPr>
          <p:cNvPr id="18" name="Image 5" descr="LOGO MC SANS QUADRI[1].png"/>
          <p:cNvPicPr>
            <a:picLocks noChangeAspect="1"/>
          </p:cNvPicPr>
          <p:nvPr/>
        </p:nvPicPr>
        <p:blipFill>
          <a:blip r:embed="rId7"/>
          <a:srcRect/>
          <a:stretch>
            <a:fillRect/>
          </a:stretch>
        </p:blipFill>
        <p:spPr bwMode="auto">
          <a:xfrm>
            <a:off x="8769424" y="3573016"/>
            <a:ext cx="311928" cy="144016"/>
          </a:xfrm>
          <a:prstGeom prst="rect">
            <a:avLst/>
          </a:prstGeom>
          <a:noFill/>
          <a:ln w="9525">
            <a:noFill/>
            <a:miter lim="800000"/>
            <a:headEnd/>
            <a:tailEnd/>
          </a:ln>
        </p:spPr>
      </p:pic>
      <p:pic>
        <p:nvPicPr>
          <p:cNvPr id="20" name="Image 2" descr="carsat.jpg"/>
          <p:cNvPicPr>
            <a:picLocks noChangeAspect="1"/>
          </p:cNvPicPr>
          <p:nvPr/>
        </p:nvPicPr>
        <p:blipFill>
          <a:blip r:embed="rId8"/>
          <a:srcRect/>
          <a:stretch>
            <a:fillRect/>
          </a:stretch>
        </p:blipFill>
        <p:spPr bwMode="auto">
          <a:xfrm>
            <a:off x="8841432" y="2636912"/>
            <a:ext cx="288032" cy="215420"/>
          </a:xfrm>
          <a:prstGeom prst="rect">
            <a:avLst/>
          </a:prstGeom>
          <a:noFill/>
          <a:ln w="9525">
            <a:noFill/>
            <a:miter lim="800000"/>
            <a:headEnd/>
            <a:tailEnd/>
          </a:ln>
        </p:spPr>
      </p:pic>
      <p:pic>
        <p:nvPicPr>
          <p:cNvPr id="22" name="Image 21" descr="logo"/>
          <p:cNvPicPr/>
          <p:nvPr/>
        </p:nvPicPr>
        <p:blipFill>
          <a:blip r:embed="rId9"/>
          <a:srcRect/>
          <a:stretch>
            <a:fillRect/>
          </a:stretch>
        </p:blipFill>
        <p:spPr bwMode="auto">
          <a:xfrm>
            <a:off x="8841432" y="2420888"/>
            <a:ext cx="288032" cy="144016"/>
          </a:xfrm>
          <a:prstGeom prst="rect">
            <a:avLst/>
          </a:prstGeom>
          <a:noFill/>
          <a:ln w="9525">
            <a:noFill/>
            <a:miter lim="800000"/>
            <a:headEnd/>
            <a:tailEnd/>
          </a:ln>
        </p:spPr>
      </p:pic>
      <p:pic>
        <p:nvPicPr>
          <p:cNvPr id="24" name="Image 6" descr="lambersart.png"/>
          <p:cNvPicPr>
            <a:picLocks noChangeAspect="1"/>
          </p:cNvPicPr>
          <p:nvPr/>
        </p:nvPicPr>
        <p:blipFill>
          <a:blip r:embed="rId10"/>
          <a:srcRect/>
          <a:stretch>
            <a:fillRect/>
          </a:stretch>
        </p:blipFill>
        <p:spPr bwMode="auto">
          <a:xfrm>
            <a:off x="8841432" y="3284984"/>
            <a:ext cx="216024" cy="216157"/>
          </a:xfrm>
          <a:prstGeom prst="rect">
            <a:avLst/>
          </a:prstGeom>
          <a:noFill/>
          <a:ln w="9525">
            <a:noFill/>
            <a:miter lim="800000"/>
            <a:headEnd/>
            <a:tailEnd/>
          </a:ln>
        </p:spPr>
      </p:pic>
      <p:pic>
        <p:nvPicPr>
          <p:cNvPr id="27" name="Image 2" descr="FDF_Projet-soutenu_Quadri_2.pdf"/>
          <p:cNvPicPr>
            <a:picLocks noChangeAspect="1"/>
          </p:cNvPicPr>
          <p:nvPr/>
        </p:nvPicPr>
        <p:blipFill>
          <a:blip r:embed="rId11"/>
          <a:srcRect/>
          <a:stretch>
            <a:fillRect/>
          </a:stretch>
        </p:blipFill>
        <p:spPr bwMode="auto">
          <a:xfrm>
            <a:off x="8841432" y="3717032"/>
            <a:ext cx="233728" cy="309929"/>
          </a:xfrm>
          <a:prstGeom prst="rect">
            <a:avLst/>
          </a:prstGeom>
          <a:noFill/>
          <a:ln w="9525">
            <a:noFill/>
            <a:miter lim="800000"/>
            <a:headEnd/>
            <a:tailEnd/>
          </a:ln>
        </p:spPr>
      </p:pic>
      <p:pic>
        <p:nvPicPr>
          <p:cNvPr id="29" name="Image 28" descr="MACIF Assurances"/>
          <p:cNvPicPr/>
          <p:nvPr/>
        </p:nvPicPr>
        <p:blipFill>
          <a:blip r:embed="rId12"/>
          <a:srcRect/>
          <a:stretch>
            <a:fillRect/>
          </a:stretch>
        </p:blipFill>
        <p:spPr bwMode="auto">
          <a:xfrm>
            <a:off x="8841432" y="4077072"/>
            <a:ext cx="216024" cy="216024"/>
          </a:xfrm>
          <a:prstGeom prst="rect">
            <a:avLst/>
          </a:prstGeom>
          <a:noFill/>
          <a:ln w="9525">
            <a:noFill/>
            <a:miter lim="800000"/>
            <a:headEnd/>
            <a:tailEnd/>
          </a:ln>
        </p:spPr>
      </p:pic>
      <p:pic>
        <p:nvPicPr>
          <p:cNvPr id="31" name="Image 30" descr="les petits frères des Pauvres"/>
          <p:cNvPicPr/>
          <p:nvPr/>
        </p:nvPicPr>
        <p:blipFill>
          <a:blip r:embed="rId13"/>
          <a:srcRect/>
          <a:stretch>
            <a:fillRect/>
          </a:stretch>
        </p:blipFill>
        <p:spPr bwMode="auto">
          <a:xfrm>
            <a:off x="8697416" y="4365104"/>
            <a:ext cx="504056" cy="216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eaLnBrk="1" hangingPunct="1">
              <a:spcBef>
                <a:spcPct val="20000"/>
              </a:spcBef>
            </a:pPr>
            <a:r>
              <a:rPr lang="fr-FR" altLang="fr-FR" sz="3200" b="1" dirty="0">
                <a:solidFill>
                  <a:srgbClr val="000000"/>
                </a:solidFill>
              </a:rPr>
              <a:t> </a:t>
            </a:r>
            <a:r>
              <a:rPr lang="fr-FR" altLang="fr-FR" sz="2800" dirty="0">
                <a:solidFill>
                  <a:srgbClr val="000000"/>
                </a:solidFill>
              </a:rPr>
              <a:t/>
            </a:r>
            <a:br>
              <a:rPr lang="fr-FR" altLang="fr-FR" sz="2800" dirty="0">
                <a:solidFill>
                  <a:srgbClr val="000000"/>
                </a:solidFill>
              </a:rPr>
            </a:br>
            <a:r>
              <a:rPr lang="fr-FR" altLang="fr-FR" sz="2800" b="1" dirty="0">
                <a:solidFill>
                  <a:srgbClr val="000000"/>
                </a:solidFill>
              </a:rPr>
              <a:t> </a:t>
            </a:r>
            <a:r>
              <a:rPr lang="fr-FR" altLang="fr-FR" sz="2800" b="1" i="1" dirty="0">
                <a:solidFill>
                  <a:srgbClr val="000000"/>
                </a:solidFill>
              </a:rPr>
              <a:t>GENERATIONS et  CULTURES</a:t>
            </a:r>
            <a:r>
              <a:rPr lang="fr-FR" altLang="fr-FR" sz="2800" b="1" dirty="0">
                <a:solidFill>
                  <a:srgbClr val="000000"/>
                </a:solidFill>
              </a:rPr>
              <a:t> </a:t>
            </a:r>
            <a:r>
              <a:rPr lang="fr-FR" altLang="fr-FR" sz="2800" dirty="0">
                <a:solidFill>
                  <a:srgbClr val="000000"/>
                </a:solidFill>
              </a:rPr>
              <a:t/>
            </a:r>
            <a:br>
              <a:rPr lang="fr-FR" altLang="fr-FR" sz="2800" dirty="0">
                <a:solidFill>
                  <a:srgbClr val="000000"/>
                </a:solidFill>
              </a:rPr>
            </a:br>
            <a:endParaRPr lang="fr-FR" dirty="0"/>
          </a:p>
        </p:txBody>
      </p:sp>
      <p:sp>
        <p:nvSpPr>
          <p:cNvPr id="12291" name="Espace réservé du contenu 2"/>
          <p:cNvSpPr>
            <a:spLocks noGrp="1"/>
          </p:cNvSpPr>
          <p:nvPr>
            <p:ph idx="1"/>
          </p:nvPr>
        </p:nvSpPr>
        <p:spPr>
          <a:xfrm>
            <a:off x="495300" y="1600201"/>
            <a:ext cx="8634164" cy="4277071"/>
          </a:xfrm>
        </p:spPr>
        <p:txBody>
          <a:bodyPr/>
          <a:lstStyle/>
          <a:p>
            <a:pPr marL="0" indent="0" algn="ctr" eaLnBrk="1" hangingPunct="1">
              <a:buNone/>
            </a:pPr>
            <a:r>
              <a:rPr lang="fr-FR" altLang="fr-FR" dirty="0" smtClean="0"/>
              <a:t/>
            </a:r>
            <a:br>
              <a:rPr lang="fr-FR" altLang="fr-FR" dirty="0" smtClean="0"/>
            </a:br>
            <a:r>
              <a:rPr lang="fr-FR" altLang="fr-FR" sz="2800" dirty="0" smtClean="0"/>
              <a:t>61, rue de la Justice 59000 Lille </a:t>
            </a:r>
          </a:p>
          <a:p>
            <a:pPr algn="ctr" eaLnBrk="1" hangingPunct="1">
              <a:buNone/>
            </a:pPr>
            <a:r>
              <a:rPr lang="fr-FR" altLang="fr-FR" sz="2800" dirty="0" smtClean="0"/>
              <a:t>Tél. :03 20 57 04 67</a:t>
            </a:r>
          </a:p>
          <a:p>
            <a:pPr algn="ctr" eaLnBrk="1" hangingPunct="1">
              <a:buNone/>
            </a:pPr>
            <a:endParaRPr lang="fr-FR" altLang="fr-FR" sz="2800" dirty="0" smtClean="0"/>
          </a:p>
          <a:p>
            <a:pPr algn="ctr" eaLnBrk="1" hangingPunct="1">
              <a:buNone/>
            </a:pPr>
            <a:r>
              <a:rPr lang="fr-FR" altLang="fr-FR" sz="2800" dirty="0" smtClean="0">
                <a:hlinkClick r:id="rId2"/>
              </a:rPr>
              <a:t>contact@generationsetcultures.fr</a:t>
            </a:r>
            <a:r>
              <a:rPr lang="fr-FR" altLang="fr-FR" sz="2800" dirty="0" smtClean="0"/>
              <a:t>  </a:t>
            </a:r>
            <a:r>
              <a:rPr lang="fr-FR" altLang="fr-FR" sz="2800" dirty="0" smtClean="0">
                <a:hlinkClick r:id="rId3"/>
              </a:rPr>
              <a:t>untoitapartager@generationsetcultures.fr</a:t>
            </a:r>
            <a:endParaRPr lang="fr-FR" altLang="fr-FR" sz="2800" dirty="0" smtClean="0"/>
          </a:p>
          <a:p>
            <a:pPr algn="ctr" eaLnBrk="1" hangingPunct="1">
              <a:buNone/>
            </a:pPr>
            <a:endParaRPr lang="fr-FR" altLang="fr-FR" sz="2800" dirty="0" smtClean="0"/>
          </a:p>
          <a:p>
            <a:pPr algn="ctr" eaLnBrk="1" hangingPunct="1">
              <a:buNone/>
            </a:pPr>
            <a:r>
              <a:rPr lang="fr-FR" altLang="fr-FR" sz="2800" smtClean="0"/>
              <a:t>WWW.generationsetcultures.fr</a:t>
            </a:r>
            <a:endParaRPr lang="fr-FR" altLang="fr-FR" sz="2800" dirty="0"/>
          </a:p>
          <a:p>
            <a:pPr algn="ctr" eaLnBrk="1" hangingPunct="1">
              <a:buNone/>
            </a:pPr>
            <a:endParaRPr lang="fr-FR" altLang="fr-FR" sz="2800" dirty="0" smtClean="0"/>
          </a:p>
          <a:p>
            <a:pPr algn="ctr" eaLnBrk="1" hangingPunct="1">
              <a:buNone/>
            </a:pPr>
            <a:endParaRPr lang="fr-FR" altLang="fr-FR" sz="2800" dirty="0" smtClean="0"/>
          </a:p>
          <a:p>
            <a:pPr algn="ctr" eaLnBrk="1" hangingPunct="1">
              <a:buNone/>
            </a:pPr>
            <a:r>
              <a:rPr lang="fr-FR" altLang="fr-FR" sz="2800" dirty="0" smtClean="0"/>
              <a:t/>
            </a:r>
            <a:br>
              <a:rPr lang="fr-FR" altLang="fr-FR" sz="2800" dirty="0" smtClean="0"/>
            </a:br>
            <a:endParaRPr lang="fr-FR" altLang="fr-FR" sz="2800" dirty="0" smtClean="0"/>
          </a:p>
          <a:p>
            <a:pPr eaLnBrk="1" hangingPunct="1"/>
            <a:endParaRPr lang="fr-FR" altLang="fr-FR" sz="2800" dirty="0" smtClean="0"/>
          </a:p>
          <a:p>
            <a:pPr eaLnBrk="1" hangingPunct="1"/>
            <a:endParaRPr lang="fr-FR" altLang="fr-FR" dirty="0" smtClean="0"/>
          </a:p>
        </p:txBody>
      </p:sp>
      <p:pic>
        <p:nvPicPr>
          <p:cNvPr id="12294" name="Image 5" descr="E:\logos\NOUVEAU LOGO TAP.png"/>
          <p:cNvPicPr>
            <a:picLocks noChangeAspect="1" noChangeArrowheads="1"/>
          </p:cNvPicPr>
          <p:nvPr/>
        </p:nvPicPr>
        <p:blipFill>
          <a:blip r:embed="rId4" cstate="print"/>
          <a:srcRect/>
          <a:stretch>
            <a:fillRect/>
          </a:stretch>
        </p:blipFill>
        <p:spPr bwMode="auto">
          <a:xfrm>
            <a:off x="8463096" y="260350"/>
            <a:ext cx="1110985" cy="819150"/>
          </a:xfrm>
          <a:prstGeom prst="rect">
            <a:avLst/>
          </a:prstGeom>
          <a:noFill/>
          <a:ln w="9525">
            <a:noFill/>
            <a:miter lim="800000"/>
            <a:headEnd/>
            <a:tailEnd/>
          </a:ln>
        </p:spPr>
      </p:pic>
      <p:pic>
        <p:nvPicPr>
          <p:cNvPr id="12295" name="Image 7" descr="C:\Espace de Travail local\DOCS DE COMM - pour l'équipe\logo\Logo Generations et Cultures.gif"/>
          <p:cNvPicPr>
            <a:picLocks noChangeAspect="1" noChangeArrowheads="1"/>
          </p:cNvPicPr>
          <p:nvPr/>
        </p:nvPicPr>
        <p:blipFill>
          <a:blip r:embed="rId5" cstate="print"/>
          <a:srcRect/>
          <a:stretch>
            <a:fillRect/>
          </a:stretch>
        </p:blipFill>
        <p:spPr bwMode="auto">
          <a:xfrm>
            <a:off x="428229" y="333375"/>
            <a:ext cx="1114425" cy="62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577850" y="381000"/>
            <a:ext cx="8667750" cy="5835957"/>
          </a:xfrm>
          <a:prstGeom prst="rect">
            <a:avLst/>
          </a:prstGeom>
          <a:noFill/>
          <a:ln w="9525">
            <a:noFill/>
            <a:miter lim="800000"/>
            <a:headEnd/>
            <a:tailEnd/>
          </a:ln>
        </p:spPr>
        <p:txBody>
          <a:bodyPr>
            <a:spAutoFit/>
          </a:bodyPr>
          <a:lstStyle/>
          <a:p>
            <a:pPr algn="just">
              <a:spcAft>
                <a:spcPts val="1000"/>
              </a:spcAft>
            </a:pPr>
            <a:r>
              <a:rPr lang="fr-FR" altLang="fr-FR" sz="1200" b="1" dirty="0">
                <a:solidFill>
                  <a:srgbClr val="982014"/>
                </a:solidFill>
                <a:ea typeface="SimSun" pitchFamily="2" charset="-122"/>
              </a:rPr>
              <a:t>	</a:t>
            </a:r>
            <a:r>
              <a:rPr lang="fr-FR" altLang="fr-FR" sz="1800" b="1" dirty="0">
                <a:solidFill>
                  <a:srgbClr val="982014"/>
                </a:solidFill>
                <a:ea typeface="SimSun" pitchFamily="2" charset="-122"/>
              </a:rPr>
              <a:t>Edito du Président</a:t>
            </a:r>
          </a:p>
          <a:p>
            <a:r>
              <a:rPr lang="fr-FR" sz="1200" b="1" dirty="0" smtClean="0">
                <a:solidFill>
                  <a:srgbClr val="0DC54A"/>
                </a:solidFill>
              </a:rPr>
              <a:t>2014, une année riche en activités, avec une vie associative marquée par deux événements.</a:t>
            </a:r>
            <a:endParaRPr lang="fr-FR" sz="1200" b="1" dirty="0">
              <a:solidFill>
                <a:srgbClr val="0DC54A"/>
              </a:solidFill>
            </a:endParaRPr>
          </a:p>
          <a:p>
            <a:r>
              <a:rPr lang="fr-FR" sz="1200" b="1" u="sng" dirty="0"/>
              <a:t>Les activités</a:t>
            </a:r>
            <a:endParaRPr lang="fr-FR" sz="1200" dirty="0"/>
          </a:p>
          <a:p>
            <a:r>
              <a:rPr lang="fr-FR" sz="1200" dirty="0"/>
              <a:t>Elles se sont structurées autour de trois pôles </a:t>
            </a:r>
            <a:r>
              <a:rPr lang="fr-FR" sz="1200" dirty="0" smtClean="0"/>
              <a:t>:</a:t>
            </a:r>
            <a:r>
              <a:rPr lang="fr-FR" sz="1200" dirty="0"/>
              <a:t> </a:t>
            </a:r>
          </a:p>
          <a:p>
            <a:pPr lvl="0">
              <a:buFont typeface="Arial" pitchFamily="34" charset="0"/>
              <a:buChar char="•"/>
            </a:pPr>
            <a:r>
              <a:rPr lang="fr-FR" sz="1200" b="1" dirty="0"/>
              <a:t>Le centre de ressources</a:t>
            </a:r>
            <a:r>
              <a:rPr lang="fr-FR" sz="1200" dirty="0"/>
              <a:t> : nous avons accompagné des actions dans des territoires (en particulier à Roubaix), poursuivi notre travail de valorisation de « bonnes pratiques » et  organisé plusieurs ateliers thématiques ainsi que le  troisième « Printemps de l’intergénération</a:t>
            </a:r>
          </a:p>
          <a:p>
            <a:r>
              <a:rPr lang="fr-FR" sz="1200" b="1" dirty="0"/>
              <a:t>Ces ateliers</a:t>
            </a:r>
            <a:r>
              <a:rPr lang="fr-FR" sz="1200" dirty="0"/>
              <a:t> sont une nouveauté : introduits par un expert, ils permettent à des professionnels et à des bénévoles d’échanger sur une thématique. Des analyses et des propositions sont ressorties de ces trois ateliers respectivement sur :</a:t>
            </a:r>
          </a:p>
          <a:p>
            <a:pPr lvl="0"/>
            <a:r>
              <a:rPr lang="fr-FR" sz="1200" dirty="0"/>
              <a:t>La réussite éducative et la valeur ajoutée qu’apporte l’intergénération ;</a:t>
            </a:r>
          </a:p>
          <a:p>
            <a:pPr lvl="0"/>
            <a:r>
              <a:rPr lang="fr-FR" sz="1200" dirty="0"/>
              <a:t>Le logement partagé entre personnes d’âges différents ;</a:t>
            </a:r>
          </a:p>
          <a:p>
            <a:pPr lvl="0"/>
            <a:r>
              <a:rPr lang="fr-FR" sz="1200" dirty="0"/>
              <a:t>L’évaluation des actions intergénérationnelles.</a:t>
            </a:r>
          </a:p>
          <a:p>
            <a:r>
              <a:rPr lang="fr-FR" sz="1200" b="1" dirty="0"/>
              <a:t>Le « Printemps</a:t>
            </a:r>
            <a:r>
              <a:rPr lang="fr-FR" sz="1200" dirty="0"/>
              <a:t> », a eu lieu en mai  à Arras. Il a réuni près de 200 participants pendant une journée dans les locaux de l’université d’Artois, et a notamment  permis de mettre en valeur,  7 actions remarquables, à travers des témoignages souvent très émouvants</a:t>
            </a:r>
            <a:r>
              <a:rPr lang="fr-FR" sz="1200" dirty="0" smtClean="0"/>
              <a:t>.</a:t>
            </a:r>
            <a:r>
              <a:rPr lang="fr-FR" sz="1200" dirty="0"/>
              <a:t> </a:t>
            </a:r>
          </a:p>
          <a:p>
            <a:pPr lvl="0"/>
            <a:r>
              <a:rPr lang="fr-FR" sz="1200" b="1" dirty="0"/>
              <a:t>Un Toit à Partage/Ar’Toit 2 générations</a:t>
            </a:r>
            <a:r>
              <a:rPr lang="fr-FR" sz="1200" dirty="0"/>
              <a:t> : 76 conventions signées sur l’année – dont 16 sur </a:t>
            </a:r>
            <a:r>
              <a:rPr lang="fr-FR" sz="1200" dirty="0" smtClean="0"/>
              <a:t>l’Artois</a:t>
            </a:r>
            <a:r>
              <a:rPr lang="fr-FR" sz="1200" dirty="0"/>
              <a:t> </a:t>
            </a:r>
          </a:p>
          <a:p>
            <a:pPr lvl="0">
              <a:buFont typeface="Arial" pitchFamily="34" charset="0"/>
              <a:buChar char="•"/>
            </a:pPr>
            <a:r>
              <a:rPr lang="fr-FR" sz="1200" b="1" dirty="0"/>
              <a:t>Les Foyers ARELI et ADOMA</a:t>
            </a:r>
            <a:r>
              <a:rPr lang="fr-FR" sz="1200" dirty="0"/>
              <a:t> : nous continuons d’y assurer des missions d’animation qui contribuent à sortir les travailleurs migrants âgés qui résident dans ces </a:t>
            </a:r>
            <a:r>
              <a:rPr lang="fr-FR" sz="1200" dirty="0" smtClean="0"/>
              <a:t>Foyers</a:t>
            </a:r>
            <a:r>
              <a:rPr lang="fr-FR" sz="1200" dirty="0"/>
              <a:t> </a:t>
            </a:r>
            <a:endParaRPr lang="fr-FR" sz="1200" dirty="0" smtClean="0"/>
          </a:p>
          <a:p>
            <a:r>
              <a:rPr lang="fr-FR" sz="1200" b="1" u="sng" dirty="0"/>
              <a:t>La vie associative</a:t>
            </a:r>
          </a:p>
          <a:p>
            <a:r>
              <a:rPr lang="fr-FR" sz="1200" dirty="0"/>
              <a:t>Elle a été marquée par deux évènements, l’un heureux, l’autre triste :</a:t>
            </a:r>
          </a:p>
          <a:p>
            <a:pPr lvl="0"/>
            <a:r>
              <a:rPr lang="fr-FR" sz="1200" dirty="0"/>
              <a:t>Heureux : notre fusion avec l’association « Ar’Toit 2 générations » qui nous a apporté une opportunité majeure d’extension de nos activités dans le Pas de Calais, et l’arrivée de nouveaux administrateurs qui nous apportent beaucoup</a:t>
            </a:r>
          </a:p>
          <a:p>
            <a:pPr lvl="0"/>
            <a:r>
              <a:rPr lang="fr-FR" sz="1200" dirty="0"/>
              <a:t>Triste : fin décembre, Lucile Wallez est décédée ; Elle avait présidé notre association pendant plusieurs années et continuait d’y militer activement  </a:t>
            </a:r>
          </a:p>
          <a:p>
            <a:r>
              <a:rPr lang="fr-FR" sz="1200" dirty="0"/>
              <a:t>En 2015 nous continuons à œuvrer pour le « mieux vivre ensemble »et la citoyenneté active de tous – y compris des plus âgés -  en partenariat avec d’autres organismes  qui ont ce même objectif,  en particulier au sein du réseau « Assemblage » que nous </a:t>
            </a:r>
            <a:r>
              <a:rPr lang="fr-FR" sz="1200" dirty="0" smtClean="0"/>
              <a:t>animons.</a:t>
            </a:r>
          </a:p>
          <a:p>
            <a:endParaRPr lang="fr-FR" sz="1200" dirty="0" smtClean="0"/>
          </a:p>
          <a:p>
            <a:pPr>
              <a:lnSpc>
                <a:spcPct val="115000"/>
              </a:lnSpc>
              <a:spcAft>
                <a:spcPts val="1000"/>
              </a:spcAft>
            </a:pPr>
            <a:r>
              <a:rPr lang="fr-FR" sz="1200" b="1" dirty="0" smtClean="0"/>
              <a:t>Un </a:t>
            </a:r>
            <a:r>
              <a:rPr lang="fr-FR" sz="1200" b="1" dirty="0"/>
              <a:t>grand merci à ceux qui nous permettent d’agir : </a:t>
            </a:r>
            <a:r>
              <a:rPr lang="fr-FR" sz="1200" b="1" dirty="0">
                <a:ea typeface="Calibri"/>
                <a:cs typeface="Times New Roman"/>
              </a:rPr>
              <a:t>Les </a:t>
            </a:r>
            <a:r>
              <a:rPr lang="fr-FR" sz="1200" b="1" dirty="0" smtClean="0">
                <a:ea typeface="Calibri"/>
                <a:cs typeface="Times New Roman"/>
              </a:rPr>
              <a:t>acteurs, bien sûr - qui </a:t>
            </a:r>
            <a:r>
              <a:rPr lang="fr-FR" sz="1200" b="1" dirty="0">
                <a:ea typeface="Calibri"/>
                <a:cs typeface="Times New Roman"/>
              </a:rPr>
              <a:t>sont en première ligne sur ce terrain du vivre </a:t>
            </a:r>
            <a:r>
              <a:rPr lang="fr-FR" sz="1200" b="1" dirty="0" smtClean="0">
                <a:ea typeface="Calibri"/>
                <a:cs typeface="Times New Roman"/>
              </a:rPr>
              <a:t>ensemble - </a:t>
            </a:r>
            <a:r>
              <a:rPr lang="fr-FR" sz="1200" b="1" dirty="0" smtClean="0">
                <a:latin typeface="Calibri"/>
                <a:ea typeface="Calibri"/>
                <a:cs typeface="Times New Roman"/>
              </a:rPr>
              <a:t>les  </a:t>
            </a:r>
            <a:r>
              <a:rPr lang="fr-FR" sz="1200" b="1" dirty="0" smtClean="0">
                <a:solidFill>
                  <a:srgbClr val="000000"/>
                </a:solidFill>
                <a:latin typeface="Arial Narrow"/>
                <a:ea typeface="MS PGothic"/>
                <a:cs typeface="Times New Roman"/>
              </a:rPr>
              <a:t>bénévoles </a:t>
            </a:r>
            <a:r>
              <a:rPr lang="fr-FR" sz="1200" b="1" dirty="0">
                <a:solidFill>
                  <a:srgbClr val="000000"/>
                </a:solidFill>
                <a:latin typeface="Arial Narrow"/>
                <a:ea typeface="MS PGothic"/>
                <a:cs typeface="Times New Roman"/>
              </a:rPr>
              <a:t>et salariés de notre association </a:t>
            </a:r>
            <a:r>
              <a:rPr lang="fr-FR" sz="1200" b="1" dirty="0" smtClean="0">
                <a:solidFill>
                  <a:srgbClr val="000000"/>
                </a:solidFill>
                <a:latin typeface="Arial Narrow"/>
                <a:ea typeface="MS PGothic"/>
                <a:cs typeface="Times New Roman"/>
              </a:rPr>
              <a:t>ainsi que nos financeurs  -  </a:t>
            </a:r>
            <a:r>
              <a:rPr lang="fr-FR" sz="1200" b="1" dirty="0">
                <a:solidFill>
                  <a:srgbClr val="000000"/>
                </a:solidFill>
                <a:latin typeface="Arial Narrow"/>
                <a:ea typeface="MS PGothic"/>
                <a:cs typeface="Times New Roman"/>
              </a:rPr>
              <a:t>et </a:t>
            </a:r>
            <a:r>
              <a:rPr lang="fr-FR" sz="1200" b="1" dirty="0" smtClean="0">
                <a:solidFill>
                  <a:srgbClr val="000000"/>
                </a:solidFill>
                <a:latin typeface="Arial Narrow"/>
                <a:ea typeface="MS PGothic"/>
                <a:cs typeface="Times New Roman"/>
              </a:rPr>
              <a:t>tout particulièrement pour 2014,  </a:t>
            </a:r>
            <a:r>
              <a:rPr lang="fr-FR" sz="1200" b="1" dirty="0">
                <a:solidFill>
                  <a:srgbClr val="000000"/>
                </a:solidFill>
                <a:latin typeface="Arial Narrow"/>
                <a:ea typeface="MS PGothic"/>
                <a:cs typeface="Times New Roman"/>
              </a:rPr>
              <a:t>Nord Actif, le Crédit Coopératif, </a:t>
            </a:r>
            <a:r>
              <a:rPr lang="fr-FR" sz="1200" b="1" dirty="0" smtClean="0">
                <a:solidFill>
                  <a:srgbClr val="000000"/>
                </a:solidFill>
                <a:latin typeface="Arial Narrow"/>
                <a:ea typeface="MS PGothic"/>
                <a:cs typeface="Times New Roman"/>
              </a:rPr>
              <a:t>la  Fondation </a:t>
            </a:r>
            <a:r>
              <a:rPr lang="fr-FR" sz="1200" b="1" dirty="0">
                <a:solidFill>
                  <a:srgbClr val="000000"/>
                </a:solidFill>
                <a:latin typeface="Arial Narrow"/>
                <a:ea typeface="MS PGothic"/>
                <a:cs typeface="Times New Roman"/>
              </a:rPr>
              <a:t>MACIF et </a:t>
            </a:r>
            <a:r>
              <a:rPr lang="fr-FR" sz="1200" b="1" smtClean="0">
                <a:solidFill>
                  <a:srgbClr val="000000"/>
                </a:solidFill>
                <a:latin typeface="Arial Narrow"/>
                <a:ea typeface="MS PGothic"/>
                <a:cs typeface="Times New Roman"/>
              </a:rPr>
              <a:t>la Fondation des </a:t>
            </a:r>
            <a:r>
              <a:rPr lang="fr-FR" sz="1200" b="1" dirty="0">
                <a:solidFill>
                  <a:srgbClr val="000000"/>
                </a:solidFill>
                <a:latin typeface="Arial Narrow"/>
                <a:ea typeface="MS PGothic"/>
                <a:cs typeface="Times New Roman"/>
              </a:rPr>
              <a:t>Petits frères </a:t>
            </a:r>
            <a:r>
              <a:rPr lang="fr-FR" sz="1200" b="1">
                <a:solidFill>
                  <a:srgbClr val="000000"/>
                </a:solidFill>
                <a:latin typeface="Arial Narrow"/>
                <a:ea typeface="MS PGothic"/>
                <a:cs typeface="Times New Roman"/>
              </a:rPr>
              <a:t>des </a:t>
            </a:r>
            <a:r>
              <a:rPr lang="fr-FR" sz="1200" b="1" smtClean="0">
                <a:solidFill>
                  <a:srgbClr val="000000"/>
                </a:solidFill>
                <a:latin typeface="Arial Narrow"/>
                <a:ea typeface="MS PGothic"/>
                <a:cs typeface="Times New Roman"/>
              </a:rPr>
              <a:t>pauvres. </a:t>
            </a:r>
            <a:r>
              <a:rPr lang="fr-FR" altLang="fr-FR" sz="1200" b="1" dirty="0">
                <a:solidFill>
                  <a:srgbClr val="982014"/>
                </a:solidFill>
                <a:ea typeface="SimSun" pitchFamily="2" charset="-122"/>
              </a:rPr>
              <a:t>	</a:t>
            </a:r>
            <a:endParaRPr lang="fr-FR" sz="1200" dirty="0"/>
          </a:p>
          <a:p>
            <a:r>
              <a:rPr lang="fr-FR" sz="1200" dirty="0"/>
              <a:t> </a:t>
            </a:r>
          </a:p>
          <a:p>
            <a:pPr algn="ctr">
              <a:lnSpc>
                <a:spcPts val="1100"/>
              </a:lnSpc>
              <a:spcAft>
                <a:spcPts val="1000"/>
              </a:spcAft>
            </a:pPr>
            <a:r>
              <a:rPr lang="fr-FR" altLang="fr-FR" sz="1200" dirty="0" smtClean="0">
                <a:ea typeface="SimSun" pitchFamily="2" charset="-122"/>
              </a:rPr>
              <a:t>Henri </a:t>
            </a:r>
            <a:r>
              <a:rPr lang="fr-FR" altLang="fr-FR" sz="1200" dirty="0">
                <a:ea typeface="SimSun" pitchFamily="2" charset="-122"/>
              </a:rPr>
              <a:t>Le Marois</a:t>
            </a:r>
          </a:p>
        </p:txBody>
      </p:sp>
      <p:sp>
        <p:nvSpPr>
          <p:cNvPr id="3076" name="AutoShape 8"/>
          <p:cNvSpPr>
            <a:spLocks noChangeArrowheads="1"/>
          </p:cNvSpPr>
          <p:nvPr/>
        </p:nvSpPr>
        <p:spPr bwMode="auto">
          <a:xfrm>
            <a:off x="422732" y="304800"/>
            <a:ext cx="8997950" cy="5715000"/>
          </a:xfrm>
          <a:prstGeom prst="roundRect">
            <a:avLst>
              <a:gd name="adj" fmla="val 16667"/>
            </a:avLst>
          </a:prstGeom>
          <a:noFill/>
          <a:ln w="50800">
            <a:solidFill>
              <a:srgbClr val="982014"/>
            </a:solidFill>
            <a:round/>
            <a:headEnd/>
            <a:tailEnd/>
          </a:ln>
        </p:spPr>
        <p:txBody>
          <a:bodyPr wrap="none" anchor="ctr"/>
          <a:lstStyle/>
          <a:p>
            <a:endParaRPr lang="fr-FR" altLang="fr-FR" dirty="0"/>
          </a:p>
        </p:txBody>
      </p:sp>
      <p:pic>
        <p:nvPicPr>
          <p:cNvPr id="5" name="Image 4" descr="http://www.google.fr/url?source=imglanding&amp;ct=img&amp;q=http://www.bge-hautsdefrance.fr/home/images/henri-le-marois-bge.jpg&amp;sa=X&amp;ei=oAVnVdm8J8atUZf6gZAC&amp;ved=0CAkQ8wc&amp;usg=AFQjCNGjJl4_cE5Ov6p8h3Lzmo2ZYgAUOA"/>
          <p:cNvPicPr/>
          <p:nvPr/>
        </p:nvPicPr>
        <p:blipFill>
          <a:blip r:embed="rId3"/>
          <a:srcRect/>
          <a:stretch>
            <a:fillRect/>
          </a:stretch>
        </p:blipFill>
        <p:spPr bwMode="auto">
          <a:xfrm>
            <a:off x="7617296" y="404664"/>
            <a:ext cx="1224136" cy="864096"/>
          </a:xfrm>
          <a:prstGeom prst="rect">
            <a:avLst/>
          </a:prstGeom>
          <a:noFill/>
          <a:ln w="9525">
            <a:noFill/>
            <a:miter lim="800000"/>
            <a:headEnd/>
            <a:tailEnd/>
          </a:ln>
        </p:spPr>
      </p:pic>
      <p:sp>
        <p:nvSpPr>
          <p:cNvPr id="6" name="ZoneTexte 5"/>
          <p:cNvSpPr txBox="1"/>
          <p:nvPr/>
        </p:nvSpPr>
        <p:spPr>
          <a:xfrm>
            <a:off x="4736976" y="3501008"/>
            <a:ext cx="184731" cy="246221"/>
          </a:xfrm>
          <a:prstGeom prst="rect">
            <a:avLst/>
          </a:prstGeom>
          <a:noFill/>
        </p:spPr>
        <p:txBody>
          <a:bodyPr wrap="none" rtlCol="0">
            <a:spAutoFit/>
          </a:bodyPr>
          <a:lstStyle/>
          <a:p>
            <a:endParaRPr lang="fr-FR" dirty="0"/>
          </a:p>
        </p:txBody>
      </p:sp>
      <p:sp>
        <p:nvSpPr>
          <p:cNvPr id="8" name="ZoneTexte 7"/>
          <p:cNvSpPr txBox="1"/>
          <p:nvPr/>
        </p:nvSpPr>
        <p:spPr>
          <a:xfrm>
            <a:off x="8561784" y="845096"/>
            <a:ext cx="184731" cy="246221"/>
          </a:xfrm>
          <a:prstGeom prst="rect">
            <a:avLst/>
          </a:prstGeom>
          <a:noFill/>
        </p:spPr>
        <p:txBody>
          <a:bodyPr wrap="none" rtlCol="0">
            <a:spAutoFit/>
          </a:bodyPr>
          <a:lstStyle/>
          <a:p>
            <a:endParaRPr lang="fr-FR" dirty="0"/>
          </a:p>
        </p:txBody>
      </p:sp>
      <p:pic>
        <p:nvPicPr>
          <p:cNvPr id="9" name="Image 8" descr="E:\logos\plumes hd.png"/>
          <p:cNvPicPr/>
          <p:nvPr/>
        </p:nvPicPr>
        <p:blipFill>
          <a:blip r:embed="rId4"/>
          <a:srcRect/>
          <a:stretch>
            <a:fillRect/>
          </a:stretch>
        </p:blipFill>
        <p:spPr bwMode="auto">
          <a:xfrm>
            <a:off x="8337376" y="404664"/>
            <a:ext cx="504056" cy="504056"/>
          </a:xfrm>
          <a:prstGeom prst="rect">
            <a:avLst/>
          </a:prstGeom>
          <a:noFill/>
          <a:ln w="9525">
            <a:noFill/>
            <a:miter lim="800000"/>
            <a:headEnd/>
            <a:tailEnd/>
          </a:ln>
        </p:spPr>
      </p:pic>
      <p:sp>
        <p:nvSpPr>
          <p:cNvPr id="11" name="Espace réservé du pied de page 10"/>
          <p:cNvSpPr>
            <a:spLocks noGrp="1"/>
          </p:cNvSpPr>
          <p:nvPr>
            <p:ph type="ftr" sz="quarter" idx="10"/>
          </p:nvPr>
        </p:nvSpPr>
        <p:spPr>
          <a:xfrm>
            <a:off x="701675" y="6019800"/>
            <a:ext cx="8420100" cy="685800"/>
          </a:xfrm>
          <a:solidFill>
            <a:schemeClr val="bg1"/>
          </a:solidFill>
        </p:spPr>
        <p:txBody>
          <a:bodyPr/>
          <a:lstStyle/>
          <a:p>
            <a:pPr>
              <a:defRPr/>
            </a:pPr>
            <a:r>
              <a:rPr lang="fr-FR" altLang="fr-FR" dirty="0" smtClean="0"/>
              <a:t>"Générations et Cultures" Rapport d'Activité </a:t>
            </a:r>
            <a:r>
              <a:rPr lang="fr-FR" altLang="fr-FR" dirty="0" smtClean="0"/>
              <a:t>2014</a:t>
            </a:r>
            <a:endParaRPr lang="fr-FR" altLang="fr-FR" dirty="0" smtClean="0"/>
          </a:p>
          <a:p>
            <a:pPr>
              <a:defRPr/>
            </a:pPr>
            <a:endParaRPr lang="fr-FR" altLang="fr-FR" dirty="0" smtClean="0"/>
          </a:p>
          <a:p>
            <a:pPr>
              <a:defRPr/>
            </a:pPr>
            <a:r>
              <a:rPr lang="fr-FR" altLang="fr-FR" dirty="0" smtClean="0"/>
              <a:t>- 1 - </a:t>
            </a:r>
            <a:endParaRPr lang="fr-FR" alt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577850" y="381001"/>
            <a:ext cx="8667750" cy="1031051"/>
          </a:xfrm>
          <a:prstGeom prst="rect">
            <a:avLst/>
          </a:prstGeom>
          <a:noFill/>
          <a:ln w="9525">
            <a:noFill/>
            <a:miter lim="800000"/>
            <a:headEnd/>
            <a:tailEnd/>
          </a:ln>
        </p:spPr>
        <p:txBody>
          <a:bodyPr wrap="square">
            <a:spAutoFit/>
          </a:bodyPr>
          <a:lstStyle/>
          <a:p>
            <a:pPr algn="just">
              <a:spcAft>
                <a:spcPts val="600"/>
              </a:spcAft>
            </a:pPr>
            <a:r>
              <a:rPr lang="fr-FR" altLang="fr-FR" sz="1100" b="1" dirty="0">
                <a:solidFill>
                  <a:srgbClr val="982014"/>
                </a:solidFill>
                <a:ea typeface="SimSun" pitchFamily="2" charset="-122"/>
              </a:rPr>
              <a:t>	</a:t>
            </a:r>
            <a:r>
              <a:rPr lang="fr-FR" altLang="fr-FR" sz="1800" b="1" dirty="0">
                <a:solidFill>
                  <a:srgbClr val="879A43"/>
                </a:solidFill>
                <a:ea typeface="SimSun" pitchFamily="2" charset="-122"/>
              </a:rPr>
              <a:t>Centre de ressources</a:t>
            </a:r>
            <a:endParaRPr lang="fr-FR" altLang="fr-FR" sz="1800" b="1" dirty="0">
              <a:solidFill>
                <a:srgbClr val="982014"/>
              </a:solidFill>
              <a:ea typeface="SimSun" pitchFamily="2" charset="-122"/>
            </a:endParaRPr>
          </a:p>
          <a:p>
            <a:pPr algn="just">
              <a:spcAft>
                <a:spcPts val="600"/>
              </a:spcAft>
            </a:pPr>
            <a:r>
              <a:rPr lang="fr-FR" altLang="fr-FR" sz="1100" dirty="0">
                <a:ea typeface="SimSun" pitchFamily="2" charset="-122"/>
              </a:rPr>
              <a:t>A la demande de notre partenaire financier, </a:t>
            </a:r>
            <a:r>
              <a:rPr lang="fr-FR" altLang="fr-FR" sz="1100" b="1" dirty="0">
                <a:ea typeface="SimSun" pitchFamily="2" charset="-122"/>
              </a:rPr>
              <a:t>le Conseil Régional Nord-Pas-de-Calais</a:t>
            </a:r>
            <a:r>
              <a:rPr lang="fr-FR" altLang="fr-FR" sz="1100" dirty="0">
                <a:ea typeface="SimSun" pitchFamily="2" charset="-122"/>
              </a:rPr>
              <a:t>, nous avons continué d'œuvrer au développement du </a:t>
            </a:r>
            <a:r>
              <a:rPr lang="fr-FR" altLang="fr-FR" sz="1100" b="1" dirty="0">
                <a:ea typeface="SimSun" pitchFamily="2" charset="-122"/>
              </a:rPr>
              <a:t>« Centre de ressources sur </a:t>
            </a:r>
            <a:r>
              <a:rPr lang="fr-FR" altLang="fr-FR" sz="1100" b="1" dirty="0" smtClean="0">
                <a:ea typeface="SimSun" pitchFamily="2" charset="-122"/>
              </a:rPr>
              <a:t>l‘Intergénération</a:t>
            </a:r>
            <a:r>
              <a:rPr lang="fr-FR" altLang="fr-FR" sz="1100" b="1" dirty="0">
                <a:ea typeface="SimSun" pitchFamily="2" charset="-122"/>
              </a:rPr>
              <a:t> »</a:t>
            </a:r>
            <a:r>
              <a:rPr lang="fr-FR" altLang="fr-FR" sz="1100" dirty="0">
                <a:ea typeface="SimSun" pitchFamily="2" charset="-122"/>
              </a:rPr>
              <a:t> avec comme ambition d'étendre son activité au niveau de la région.</a:t>
            </a:r>
          </a:p>
          <a:p>
            <a:pPr algn="just">
              <a:spcAft>
                <a:spcPts val="600"/>
              </a:spcAft>
            </a:pPr>
            <a:r>
              <a:rPr lang="fr-FR" altLang="fr-FR" sz="1100" dirty="0" smtClean="0">
                <a:ea typeface="SimSun" pitchFamily="2" charset="-122"/>
              </a:rPr>
              <a:t> </a:t>
            </a:r>
            <a:endParaRPr lang="fr-FR" altLang="fr-FR" sz="1100" dirty="0">
              <a:ea typeface="SimSun" pitchFamily="2" charset="-122"/>
            </a:endParaRPr>
          </a:p>
        </p:txBody>
      </p:sp>
      <p:sp>
        <p:nvSpPr>
          <p:cNvPr id="4100" name="AutoShape 3"/>
          <p:cNvSpPr>
            <a:spLocks noChangeArrowheads="1"/>
          </p:cNvSpPr>
          <p:nvPr/>
        </p:nvSpPr>
        <p:spPr bwMode="auto">
          <a:xfrm>
            <a:off x="412750" y="304800"/>
            <a:ext cx="8997950" cy="5715000"/>
          </a:xfrm>
          <a:prstGeom prst="roundRect">
            <a:avLst>
              <a:gd name="adj" fmla="val 16667"/>
            </a:avLst>
          </a:prstGeom>
          <a:noFill/>
          <a:ln w="50800">
            <a:solidFill>
              <a:srgbClr val="982014"/>
            </a:solidFill>
            <a:round/>
            <a:headEnd/>
            <a:tailEnd/>
          </a:ln>
        </p:spPr>
        <p:txBody>
          <a:bodyPr wrap="none" anchor="ctr"/>
          <a:lstStyle/>
          <a:p>
            <a:endParaRPr lang="fr-FR" altLang="fr-FR" dirty="0"/>
          </a:p>
        </p:txBody>
      </p:sp>
      <p:sp>
        <p:nvSpPr>
          <p:cNvPr id="4101" name="AutoShape 7"/>
          <p:cNvSpPr>
            <a:spLocks noChangeArrowheads="1"/>
          </p:cNvSpPr>
          <p:nvPr/>
        </p:nvSpPr>
        <p:spPr bwMode="auto">
          <a:xfrm>
            <a:off x="776536" y="1628800"/>
            <a:ext cx="8280920" cy="3960440"/>
          </a:xfrm>
          <a:prstGeom prst="foldedCorner">
            <a:avLst>
              <a:gd name="adj" fmla="val 12500"/>
            </a:avLst>
          </a:prstGeom>
          <a:solidFill>
            <a:srgbClr val="FEECCE">
              <a:alpha val="49804"/>
            </a:srgbClr>
          </a:solidFill>
          <a:ln w="9525">
            <a:solidFill>
              <a:schemeClr val="tx1"/>
            </a:solidFill>
            <a:round/>
            <a:headEnd/>
            <a:tailEnd/>
          </a:ln>
        </p:spPr>
        <p:txBody>
          <a:bodyPr wrap="none" anchor="ctr"/>
          <a:lstStyle/>
          <a:p>
            <a:pPr>
              <a:lnSpc>
                <a:spcPts val="1200"/>
              </a:lnSpc>
            </a:pPr>
            <a:r>
              <a:rPr lang="fr-FR" altLang="fr-FR" sz="1100" b="1" i="1" dirty="0" smtClean="0">
                <a:solidFill>
                  <a:srgbClr val="982014"/>
                </a:solidFill>
                <a:ea typeface="SimSun" pitchFamily="2" charset="-122"/>
              </a:rPr>
              <a:t> </a:t>
            </a:r>
          </a:p>
          <a:p>
            <a:pPr>
              <a:lnSpc>
                <a:spcPts val="1200"/>
              </a:lnSpc>
            </a:pPr>
            <a:endParaRPr lang="fr-FR" altLang="fr-FR" sz="1100" b="1" i="1" dirty="0">
              <a:solidFill>
                <a:srgbClr val="982014"/>
              </a:solidFill>
              <a:ea typeface="SimSun" pitchFamily="2" charset="-122"/>
            </a:endParaRPr>
          </a:p>
        </p:txBody>
      </p:sp>
      <p:sp>
        <p:nvSpPr>
          <p:cNvPr id="48131" name="Rectangle 3"/>
          <p:cNvSpPr>
            <a:spLocks noChangeArrowheads="1"/>
          </p:cNvSpPr>
          <p:nvPr/>
        </p:nvSpPr>
        <p:spPr bwMode="auto">
          <a:xfrm>
            <a:off x="1136576" y="1921198"/>
            <a:ext cx="7776864" cy="33085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982014"/>
                </a:solidFill>
                <a:effectLst/>
                <a:latin typeface="Arial Narrow" pitchFamily="34" charset="0"/>
                <a:ea typeface="MS PGothic" pitchFamily="34" charset="-128"/>
                <a:cs typeface="Calibri" pitchFamily="34" charset="0"/>
              </a:rPr>
              <a:t>ENQUETE AUPRES DE NOS PARTENAIRES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rgbClr val="982014"/>
              </a:solidFill>
              <a:effectLst/>
              <a:latin typeface="Arial Narrow" pitchFamily="34" charset="0"/>
              <a:ea typeface="MS PGothic" pitchFamily="34" charset="-128"/>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G</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n</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rations et Cultures s</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est associ</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e sur le premier trimestre 2014 au Master de Sociologie- D</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veloppement local de l</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Universit</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de Lille 1. Six </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tudiantes ont men</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des entretiens semi directifs avec pr</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è</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s de 50 acteurs du Nord Pas de Calais mettant en </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œ</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uvre des actions interg</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n</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rationnelles.</a:t>
            </a:r>
            <a:endParaRPr kumimoji="0" lang="fr-FR" sz="9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Cette enquête a donn</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lieu </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à</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une synth</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è</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se en mai 2014, montrant</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a:t>
            </a:r>
            <a:endParaRPr kumimoji="0" lang="fr-FR" sz="9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L</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int</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rêt d</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une majorit</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d</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acteurs pour un site internet </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base de donn</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e</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o</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ù</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seraient accessibles des outils et de fiches actions, via des liens vers les sites des acteurs impliqu</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s dans les actions interg</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n</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rationnelles</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a:t>
            </a:r>
            <a:endParaRPr kumimoji="0" lang="fr-FR" sz="9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L</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int</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rêt de toutes les structures interrog</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es pour une lettre sur l</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interg</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n</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rationnel</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a:t>
            </a:r>
            <a:endParaRPr kumimoji="0" lang="fr-FR" sz="9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Un int</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rêt certain pour que des fiches </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bonnes pratiques</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soient produites et diffus</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es</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a:t>
            </a:r>
            <a:endParaRPr kumimoji="0" lang="fr-FR" sz="9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Une m</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connaissance du Printemps de l</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a:t>
            </a:r>
            <a:r>
              <a:rPr lang="fr-FR" sz="1100" dirty="0">
                <a:cs typeface="Calibri" pitchFamily="34" charset="0"/>
              </a:rPr>
              <a:t>I</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nterg</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n</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ration</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organis</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avec les membres du r</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seau Assemblage et un int</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rêt variable selon les th</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matiques pour les conf</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rences</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a:t>
            </a:r>
            <a:endParaRPr kumimoji="0" lang="fr-FR" sz="9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Un int</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rêt quasi-unanime pour les </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changes de pratiques professionnelles entre acteurs. Les principales th</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matiques cit</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es</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sont</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la r</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ussite </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ducative, combattre l</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isolement, la rupture sociale, bien vieillir en </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tablissement, le montage d</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un projet interg</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n</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rationnel, l</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ducation, l</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appui </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à</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la parentalit</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le logement interg</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n</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rationnel, les immigr</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s âg</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s</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a:t>
            </a:r>
            <a:endParaRPr kumimoji="0" lang="fr-FR" sz="9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Enfin, une majorit</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des structures interrog</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es disent ne pas être int</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ress</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es par l</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appui aux porteurs de projets </a:t>
            </a:r>
            <a:endParaRPr kumimoji="0" lang="fr-FR" sz="9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Cette </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tude est venue conforter les orientations prises par G</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n</a:t>
            </a:r>
            <a:r>
              <a:rPr kumimoji="0" lang="fr-FR"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rations et Cultures pour adapter son centre de ressources aux besoins des acteurs du Nord Pas de Calais.</a:t>
            </a:r>
            <a:endParaRPr kumimoji="0" lang="fr-FR" sz="1000" b="0" i="0" u="none" strike="noStrike" cap="none" normalizeH="0" baseline="0" dirty="0" smtClean="0">
              <a:ln>
                <a:noFill/>
              </a:ln>
              <a:solidFill>
                <a:schemeClr val="tx1"/>
              </a:solidFill>
              <a:effectLst/>
              <a:latin typeface="Arial Narrow" pitchFamily="34" charset="0"/>
              <a:ea typeface="MS PGothic" pitchFamily="34" charset="-128"/>
            </a:endParaRPr>
          </a:p>
        </p:txBody>
      </p:sp>
      <p:pic>
        <p:nvPicPr>
          <p:cNvPr id="14" name="Image 13" descr="E:\logos\plumes hd.png"/>
          <p:cNvPicPr/>
          <p:nvPr/>
        </p:nvPicPr>
        <p:blipFill>
          <a:blip r:embed="rId3"/>
          <a:srcRect/>
          <a:stretch>
            <a:fillRect/>
          </a:stretch>
        </p:blipFill>
        <p:spPr bwMode="auto">
          <a:xfrm>
            <a:off x="992560" y="332656"/>
            <a:ext cx="504825" cy="450426"/>
          </a:xfrm>
          <a:prstGeom prst="rect">
            <a:avLst/>
          </a:prstGeom>
          <a:noFill/>
          <a:ln w="9525">
            <a:noFill/>
            <a:miter lim="800000"/>
            <a:headEnd/>
            <a:tailEnd/>
          </a:ln>
        </p:spPr>
      </p:pic>
      <p:sp>
        <p:nvSpPr>
          <p:cNvPr id="8" name="Espace réservé du pied de page 7"/>
          <p:cNvSpPr>
            <a:spLocks noGrp="1"/>
          </p:cNvSpPr>
          <p:nvPr>
            <p:ph type="ftr" sz="quarter" idx="10"/>
          </p:nvPr>
        </p:nvSpPr>
        <p:spPr>
          <a:solidFill>
            <a:schemeClr val="bg1"/>
          </a:solidFill>
        </p:spPr>
        <p:txBody>
          <a:bodyPr/>
          <a:lstStyle/>
          <a:p>
            <a:pPr>
              <a:defRPr/>
            </a:pPr>
            <a:r>
              <a:rPr lang="fr-FR" altLang="fr-FR" dirty="0" smtClean="0"/>
              <a:t>"Générations et Cultures" Rapport d'Activité </a:t>
            </a:r>
            <a:r>
              <a:rPr lang="fr-FR" altLang="fr-FR" dirty="0" smtClean="0"/>
              <a:t>2014 </a:t>
            </a:r>
            <a:endParaRPr lang="fr-FR" altLang="fr-FR" dirty="0" smtClean="0"/>
          </a:p>
          <a:p>
            <a:pPr>
              <a:defRPr/>
            </a:pPr>
            <a:endParaRPr lang="fr-FR" altLang="fr-FR" dirty="0" smtClean="0"/>
          </a:p>
          <a:p>
            <a:pPr>
              <a:defRPr/>
            </a:pPr>
            <a:r>
              <a:rPr lang="fr-FR" altLang="fr-FR" dirty="0" smtClean="0"/>
              <a:t>- 2 -</a:t>
            </a:r>
            <a:endParaRPr lang="fr-FR" alt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577850" y="381000"/>
            <a:ext cx="8667750" cy="615553"/>
          </a:xfrm>
          <a:prstGeom prst="rect">
            <a:avLst/>
          </a:prstGeom>
          <a:noFill/>
          <a:ln w="9525">
            <a:noFill/>
            <a:miter lim="800000"/>
            <a:headEnd/>
            <a:tailEnd/>
          </a:ln>
        </p:spPr>
        <p:txBody>
          <a:bodyPr>
            <a:spAutoFit/>
          </a:bodyPr>
          <a:lstStyle/>
          <a:p>
            <a:pPr algn="just">
              <a:spcAft>
                <a:spcPts val="600"/>
              </a:spcAft>
            </a:pPr>
            <a:r>
              <a:rPr lang="fr-FR" altLang="fr-FR" sz="1100" b="1" dirty="0">
                <a:solidFill>
                  <a:srgbClr val="982014"/>
                </a:solidFill>
                <a:ea typeface="SimSun" pitchFamily="2" charset="-122"/>
              </a:rPr>
              <a:t>	</a:t>
            </a:r>
            <a:r>
              <a:rPr lang="fr-FR" altLang="fr-FR" sz="1800" b="1" dirty="0" smtClean="0">
                <a:solidFill>
                  <a:srgbClr val="982014"/>
                </a:solidFill>
                <a:ea typeface="SimSun" pitchFamily="2" charset="-122"/>
              </a:rPr>
              <a:t>Centre de ressources suite…………………………..</a:t>
            </a:r>
            <a:endParaRPr lang="fr-FR" altLang="fr-FR" sz="1800" b="1" dirty="0">
              <a:solidFill>
                <a:srgbClr val="982014"/>
              </a:solidFill>
              <a:ea typeface="SimSun" pitchFamily="2" charset="-122"/>
            </a:endParaRPr>
          </a:p>
          <a:p>
            <a:pPr algn="just">
              <a:spcAft>
                <a:spcPts val="600"/>
              </a:spcAft>
            </a:pPr>
            <a:endParaRPr lang="fr-FR" altLang="fr-FR" sz="1100" dirty="0">
              <a:ea typeface="SimSun" pitchFamily="2" charset="-122"/>
            </a:endParaRPr>
          </a:p>
        </p:txBody>
      </p:sp>
      <p:sp>
        <p:nvSpPr>
          <p:cNvPr id="4100" name="AutoShape 3"/>
          <p:cNvSpPr>
            <a:spLocks noChangeArrowheads="1"/>
          </p:cNvSpPr>
          <p:nvPr/>
        </p:nvSpPr>
        <p:spPr bwMode="auto">
          <a:xfrm>
            <a:off x="412750" y="304800"/>
            <a:ext cx="8997950" cy="5715000"/>
          </a:xfrm>
          <a:prstGeom prst="roundRect">
            <a:avLst>
              <a:gd name="adj" fmla="val 16667"/>
            </a:avLst>
          </a:prstGeom>
          <a:noFill/>
          <a:ln w="50800">
            <a:solidFill>
              <a:srgbClr val="982014"/>
            </a:solidFill>
            <a:round/>
            <a:headEnd/>
            <a:tailEnd/>
          </a:ln>
        </p:spPr>
        <p:txBody>
          <a:bodyPr wrap="none" anchor="ctr"/>
          <a:lstStyle/>
          <a:p>
            <a:endParaRPr lang="fr-FR" altLang="fr-FR" dirty="0"/>
          </a:p>
        </p:txBody>
      </p:sp>
      <p:sp>
        <p:nvSpPr>
          <p:cNvPr id="4101" name="AutoShape 7"/>
          <p:cNvSpPr>
            <a:spLocks noChangeArrowheads="1"/>
          </p:cNvSpPr>
          <p:nvPr/>
        </p:nvSpPr>
        <p:spPr bwMode="auto">
          <a:xfrm>
            <a:off x="848544" y="980728"/>
            <a:ext cx="8424936" cy="4824536"/>
          </a:xfrm>
          <a:prstGeom prst="foldedCorner">
            <a:avLst>
              <a:gd name="adj" fmla="val 12500"/>
            </a:avLst>
          </a:prstGeom>
          <a:solidFill>
            <a:srgbClr val="CCFFCC">
              <a:alpha val="49804"/>
            </a:srgbClr>
          </a:solidFill>
          <a:ln w="9525">
            <a:solidFill>
              <a:schemeClr val="tx1"/>
            </a:solidFill>
            <a:round/>
            <a:headEnd/>
            <a:tailEnd/>
          </a:ln>
        </p:spPr>
        <p:txBody>
          <a:bodyPr wrap="none" anchor="ctr"/>
          <a:lstStyle/>
          <a:p>
            <a:pPr>
              <a:lnSpc>
                <a:spcPts val="1200"/>
              </a:lnSpc>
            </a:pPr>
            <a:r>
              <a:rPr lang="fr-FR" altLang="fr-FR" sz="1100" b="1" i="1" dirty="0" smtClean="0">
                <a:solidFill>
                  <a:srgbClr val="982014"/>
                </a:solidFill>
                <a:ea typeface="SimSun" pitchFamily="2" charset="-122"/>
              </a:rPr>
              <a:t> </a:t>
            </a:r>
          </a:p>
          <a:p>
            <a:pPr>
              <a:lnSpc>
                <a:spcPts val="1200"/>
              </a:lnSpc>
            </a:pPr>
            <a:endParaRPr lang="fr-FR" altLang="fr-FR" sz="1100" b="1" i="1" dirty="0">
              <a:solidFill>
                <a:srgbClr val="982014"/>
              </a:solidFill>
              <a:ea typeface="SimSun" pitchFamily="2" charset="-122"/>
            </a:endParaRPr>
          </a:p>
        </p:txBody>
      </p:sp>
      <p:pic>
        <p:nvPicPr>
          <p:cNvPr id="14" name="Image 13" descr="E:\logos\plumes hd.png"/>
          <p:cNvPicPr/>
          <p:nvPr/>
        </p:nvPicPr>
        <p:blipFill>
          <a:blip r:embed="rId3"/>
          <a:srcRect/>
          <a:stretch>
            <a:fillRect/>
          </a:stretch>
        </p:blipFill>
        <p:spPr bwMode="auto">
          <a:xfrm>
            <a:off x="992560" y="332656"/>
            <a:ext cx="504825" cy="450426"/>
          </a:xfrm>
          <a:prstGeom prst="rect">
            <a:avLst/>
          </a:prstGeom>
          <a:noFill/>
          <a:ln w="9525">
            <a:noFill/>
            <a:miter lim="800000"/>
            <a:headEnd/>
            <a:tailEnd/>
          </a:ln>
        </p:spPr>
      </p:pic>
      <p:sp>
        <p:nvSpPr>
          <p:cNvPr id="8" name="Espace réservé du pied de page 7"/>
          <p:cNvSpPr>
            <a:spLocks noGrp="1"/>
          </p:cNvSpPr>
          <p:nvPr>
            <p:ph type="ftr" sz="quarter" idx="10"/>
          </p:nvPr>
        </p:nvSpPr>
        <p:spPr>
          <a:solidFill>
            <a:schemeClr val="bg1"/>
          </a:solidFill>
        </p:spPr>
        <p:txBody>
          <a:bodyPr/>
          <a:lstStyle/>
          <a:p>
            <a:pPr>
              <a:defRPr/>
            </a:pPr>
            <a:r>
              <a:rPr lang="fr-FR" altLang="fr-FR" dirty="0" smtClean="0"/>
              <a:t>"Générations et Cultures" Rapport d'Activité </a:t>
            </a:r>
            <a:r>
              <a:rPr lang="fr-FR" altLang="fr-FR" dirty="0" smtClean="0"/>
              <a:t>2014</a:t>
            </a:r>
            <a:endParaRPr lang="fr-FR" altLang="fr-FR" dirty="0"/>
          </a:p>
        </p:txBody>
      </p:sp>
      <p:sp>
        <p:nvSpPr>
          <p:cNvPr id="9" name="Rectangle à coins arrondis 8"/>
          <p:cNvSpPr/>
          <p:nvPr/>
        </p:nvSpPr>
        <p:spPr bwMode="auto">
          <a:xfrm>
            <a:off x="272480" y="836712"/>
            <a:ext cx="4176464" cy="1296144"/>
          </a:xfrm>
          <a:prstGeom prst="roundRect">
            <a:avLst/>
          </a:prstGeom>
          <a:solidFill>
            <a:srgbClr val="E3FDA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lvl="0"/>
            <a:r>
              <a:rPr lang="fr-FR" sz="1200" b="1" dirty="0" smtClean="0"/>
              <a:t> La réalisation d’une fonction « veille- communication »</a:t>
            </a:r>
            <a:endParaRPr lang="fr-FR" sz="1200" dirty="0" smtClean="0"/>
          </a:p>
          <a:p>
            <a:r>
              <a:rPr lang="fr-FR" sz="1200" dirty="0" smtClean="0">
                <a:sym typeface="Symbol"/>
              </a:rPr>
              <a:t> </a:t>
            </a:r>
            <a:r>
              <a:rPr lang="fr-FR" sz="1200" dirty="0" smtClean="0"/>
              <a:t>Mise en place une « lettre » spécifique sur l’intergénérationnel, reprenant des informations politiques,</a:t>
            </a:r>
          </a:p>
          <a:p>
            <a:r>
              <a:rPr lang="fr-FR" sz="1200" dirty="0" smtClean="0"/>
              <a:t> juridiques, des études, des informations sur les manifestations.</a:t>
            </a:r>
          </a:p>
          <a:p>
            <a:r>
              <a:rPr lang="fr-FR" sz="1200" dirty="0" smtClean="0"/>
              <a:t>Deux lettres ont été diffusées à 130 contacts.</a:t>
            </a:r>
            <a:endParaRPr lang="fr-FR" sz="1200" dirty="0"/>
          </a:p>
        </p:txBody>
      </p:sp>
      <p:sp>
        <p:nvSpPr>
          <p:cNvPr id="10" name="Rectangle à coins arrondis 9"/>
          <p:cNvSpPr/>
          <p:nvPr/>
        </p:nvSpPr>
        <p:spPr bwMode="auto">
          <a:xfrm>
            <a:off x="5025008" y="1268760"/>
            <a:ext cx="4442792" cy="720080"/>
          </a:xfrm>
          <a:prstGeom prst="roundRect">
            <a:avLst/>
          </a:prstGeom>
          <a:solidFill>
            <a:srgbClr val="FEF3A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lvl="0"/>
            <a:r>
              <a:rPr lang="fr-FR" sz="1200" b="1" dirty="0" smtClean="0"/>
              <a:t>.La valorisation des bonnes pratiques</a:t>
            </a:r>
            <a:endParaRPr lang="fr-FR" sz="1200" dirty="0" smtClean="0"/>
          </a:p>
          <a:p>
            <a:r>
              <a:rPr lang="fr-FR" sz="1200" dirty="0" smtClean="0">
                <a:sym typeface="Symbol"/>
              </a:rPr>
              <a:t></a:t>
            </a:r>
            <a:r>
              <a:rPr lang="fr-FR" sz="1200" dirty="0" smtClean="0"/>
              <a:t>15 fiches ont été réalisées et mises en ligne sur notre site et celui de France Bénévolat</a:t>
            </a:r>
          </a:p>
        </p:txBody>
      </p:sp>
      <p:sp>
        <p:nvSpPr>
          <p:cNvPr id="11" name="Rectangle à coins arrondis 10"/>
          <p:cNvSpPr/>
          <p:nvPr/>
        </p:nvSpPr>
        <p:spPr bwMode="auto">
          <a:xfrm>
            <a:off x="992560" y="2276872"/>
            <a:ext cx="7848872" cy="343468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lang="fr-FR" sz="1200" b="1" dirty="0" smtClean="0"/>
              <a:t>La mise en place de manifestations</a:t>
            </a:r>
            <a:r>
              <a:rPr lang="fr-FR" sz="1200" dirty="0" smtClean="0"/>
              <a:t> </a:t>
            </a:r>
          </a:p>
          <a:p>
            <a:r>
              <a:rPr lang="fr-FR" sz="1200" dirty="0" smtClean="0">
                <a:sym typeface="Symbol"/>
              </a:rPr>
              <a:t> </a:t>
            </a:r>
            <a:r>
              <a:rPr lang="fr-FR" sz="1200" dirty="0" smtClean="0"/>
              <a:t>Deux conférences ont été organisées : </a:t>
            </a:r>
          </a:p>
          <a:p>
            <a:pPr lvl="0"/>
            <a:r>
              <a:rPr lang="fr-FR" sz="1200" dirty="0" smtClean="0"/>
              <a:t>* Ciné- débat à Templeuve à partir du film documentaire « J’y suis, j’y reste » de Marie Delsalle et Pierre Rapey</a:t>
            </a:r>
            <a:r>
              <a:rPr lang="fr-FR" sz="1200" i="1" dirty="0" smtClean="0"/>
              <a:t> </a:t>
            </a:r>
            <a:r>
              <a:rPr lang="fr-FR" sz="1200" dirty="0" smtClean="0"/>
              <a:t>montrant le lien des personnes âgées avec leur logement et leur motivation à y rester ;</a:t>
            </a:r>
          </a:p>
          <a:p>
            <a:pPr lvl="0"/>
            <a:r>
              <a:rPr lang="fr-FR" sz="1200" dirty="0" smtClean="0"/>
              <a:t>* Intervention d’Andrée SEVIGNY, Universitaire Québéquoise sur les pratiques intergénérationnelles au Québec.</a:t>
            </a:r>
          </a:p>
          <a:p>
            <a:pPr lvl="0" algn="ctr"/>
            <a:r>
              <a:rPr lang="fr-FR" sz="1200" dirty="0" smtClean="0"/>
              <a:t>______________________________________________________</a:t>
            </a:r>
          </a:p>
          <a:p>
            <a:r>
              <a:rPr lang="fr-FR" sz="1200" dirty="0" smtClean="0"/>
              <a:t> </a:t>
            </a:r>
          </a:p>
          <a:p>
            <a:r>
              <a:rPr lang="fr-FR" sz="1200" b="1" dirty="0" smtClean="0">
                <a:sym typeface="Symbol"/>
              </a:rPr>
              <a:t> </a:t>
            </a:r>
            <a:r>
              <a:rPr lang="fr-FR" sz="1200" b="1" dirty="0" smtClean="0"/>
              <a:t>Co-organisé avec les membres du réseau ASSEMBLAGE le troisième Printemps de l’Intergénération </a:t>
            </a:r>
            <a:r>
              <a:rPr lang="fr-FR" sz="1200" dirty="0" smtClean="0"/>
              <a:t>s’est déroulé cette année dans les locaux de l’Université d’Artois, adossé au  Colloque international « Vivre et vieillir : Ensemble, localement et de façon  soutenable » avec le matin une table ronde sur  « le montage pratique de projets intergénérationnels »  et 2 conférences :</a:t>
            </a:r>
          </a:p>
          <a:p>
            <a:pPr lvl="0"/>
            <a:r>
              <a:rPr lang="fr-FR" sz="1200" dirty="0" smtClean="0"/>
              <a:t>« La participation des aînés à la vie de la cité au Canada »  par Andrée Sevigny, Professeure, Département de médecine familiale, Université Laval, Québec ;</a:t>
            </a:r>
          </a:p>
          <a:p>
            <a:pPr lvl="0"/>
            <a:r>
              <a:rPr lang="fr-FR" sz="1200" dirty="0" smtClean="0"/>
              <a:t>« Développement local et démocratie sociale au prisme du vieillissement » par Julie Castonguay, Doctorante, Université de Sherbrooke, Québec (Canada) ;</a:t>
            </a:r>
          </a:p>
          <a:p>
            <a:r>
              <a:rPr lang="fr-FR" sz="1200" dirty="0" smtClean="0"/>
              <a:t>L’après-midi, s’est déroulé une table ronde  « Témoignages d’acteurs engagés dans huit actions</a:t>
            </a:r>
          </a:p>
          <a:p>
            <a:r>
              <a:rPr lang="fr-FR" sz="1200" dirty="0" smtClean="0"/>
              <a:t>intergénérationnelles », avec la participation de grands témoins.</a:t>
            </a:r>
          </a:p>
          <a:p>
            <a:r>
              <a:rPr lang="fr-FR" sz="1200" dirty="0" smtClean="0"/>
              <a:t>Plus de 200 personnes ont participé aux échanges..</a:t>
            </a:r>
            <a:endParaRPr lang="fr-FR" sz="2400" dirty="0" smtClean="0"/>
          </a:p>
          <a:p>
            <a:pPr lvl="0"/>
            <a:r>
              <a:rPr lang="fr-FR" sz="2400" b="1" dirty="0" smtClean="0">
                <a:solidFill>
                  <a:srgbClr val="982014"/>
                </a:solidFill>
                <a:cs typeface="Calibri" pitchFamily="34" charset="0"/>
              </a:rPr>
              <a:t> </a:t>
            </a:r>
          </a:p>
        </p:txBody>
      </p:sp>
      <p:sp>
        <p:nvSpPr>
          <p:cNvPr id="12" name="ZoneTexte 11"/>
          <p:cNvSpPr txBox="1"/>
          <p:nvPr/>
        </p:nvSpPr>
        <p:spPr>
          <a:xfrm>
            <a:off x="1136576" y="3573016"/>
            <a:ext cx="184731" cy="246221"/>
          </a:xfrm>
          <a:prstGeom prst="rect">
            <a:avLst/>
          </a:prstGeom>
          <a:noFill/>
        </p:spPr>
        <p:txBody>
          <a:bodyPr wrap="none" rtlCol="0">
            <a:spAutoFit/>
          </a:bodyPr>
          <a:lstStyle/>
          <a:p>
            <a:endParaRPr lang="fr-FR" dirty="0"/>
          </a:p>
        </p:txBody>
      </p:sp>
      <p:pic>
        <p:nvPicPr>
          <p:cNvPr id="13" name="Picture 2"/>
          <p:cNvPicPr>
            <a:picLocks noChangeAspect="1" noChangeArrowheads="1"/>
          </p:cNvPicPr>
          <p:nvPr/>
        </p:nvPicPr>
        <p:blipFill>
          <a:blip r:embed="rId4"/>
          <a:srcRect/>
          <a:stretch>
            <a:fillRect/>
          </a:stretch>
        </p:blipFill>
        <p:spPr bwMode="auto">
          <a:xfrm>
            <a:off x="6862883" y="4951594"/>
            <a:ext cx="383521" cy="432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577850" y="381000"/>
            <a:ext cx="8667750" cy="615553"/>
          </a:xfrm>
          <a:prstGeom prst="rect">
            <a:avLst/>
          </a:prstGeom>
          <a:noFill/>
          <a:ln w="9525">
            <a:noFill/>
            <a:miter lim="800000"/>
            <a:headEnd/>
            <a:tailEnd/>
          </a:ln>
        </p:spPr>
        <p:txBody>
          <a:bodyPr>
            <a:spAutoFit/>
          </a:bodyPr>
          <a:lstStyle/>
          <a:p>
            <a:pPr algn="just">
              <a:spcAft>
                <a:spcPts val="600"/>
              </a:spcAft>
            </a:pPr>
            <a:r>
              <a:rPr lang="fr-FR" altLang="fr-FR" sz="1100" b="1" dirty="0">
                <a:solidFill>
                  <a:srgbClr val="982014"/>
                </a:solidFill>
                <a:ea typeface="SimSun" pitchFamily="2" charset="-122"/>
              </a:rPr>
              <a:t>	</a:t>
            </a:r>
            <a:r>
              <a:rPr lang="fr-FR" altLang="fr-FR" sz="1800" b="1" dirty="0" smtClean="0">
                <a:solidFill>
                  <a:srgbClr val="982014"/>
                </a:solidFill>
                <a:ea typeface="SimSun" pitchFamily="2" charset="-122"/>
              </a:rPr>
              <a:t> Centre de ressources suite …………………………..</a:t>
            </a:r>
            <a:endParaRPr lang="fr-FR" altLang="fr-FR" sz="1800" b="1" dirty="0">
              <a:solidFill>
                <a:srgbClr val="982014"/>
              </a:solidFill>
              <a:ea typeface="SimSun" pitchFamily="2" charset="-122"/>
            </a:endParaRPr>
          </a:p>
          <a:p>
            <a:pPr algn="just">
              <a:spcAft>
                <a:spcPts val="600"/>
              </a:spcAft>
            </a:pPr>
            <a:endParaRPr lang="fr-FR" altLang="fr-FR" sz="1100" dirty="0">
              <a:ea typeface="SimSun" pitchFamily="2" charset="-122"/>
            </a:endParaRPr>
          </a:p>
        </p:txBody>
      </p:sp>
      <p:sp>
        <p:nvSpPr>
          <p:cNvPr id="4100" name="AutoShape 3"/>
          <p:cNvSpPr>
            <a:spLocks noChangeArrowheads="1"/>
          </p:cNvSpPr>
          <p:nvPr/>
        </p:nvSpPr>
        <p:spPr bwMode="auto">
          <a:xfrm>
            <a:off x="412750" y="304800"/>
            <a:ext cx="8997950" cy="5715000"/>
          </a:xfrm>
          <a:prstGeom prst="roundRect">
            <a:avLst>
              <a:gd name="adj" fmla="val 16667"/>
            </a:avLst>
          </a:prstGeom>
          <a:noFill/>
          <a:ln w="50800">
            <a:solidFill>
              <a:srgbClr val="982014"/>
            </a:solidFill>
            <a:round/>
            <a:headEnd/>
            <a:tailEnd/>
          </a:ln>
        </p:spPr>
        <p:txBody>
          <a:bodyPr wrap="none" anchor="ctr"/>
          <a:lstStyle/>
          <a:p>
            <a:endParaRPr lang="fr-FR" altLang="fr-FR" dirty="0"/>
          </a:p>
        </p:txBody>
      </p:sp>
      <p:sp>
        <p:nvSpPr>
          <p:cNvPr id="4101" name="AutoShape 7"/>
          <p:cNvSpPr>
            <a:spLocks noChangeArrowheads="1"/>
          </p:cNvSpPr>
          <p:nvPr/>
        </p:nvSpPr>
        <p:spPr bwMode="auto">
          <a:xfrm>
            <a:off x="920552" y="836712"/>
            <a:ext cx="5328592" cy="2160240"/>
          </a:xfrm>
          <a:prstGeom prst="foldedCorner">
            <a:avLst>
              <a:gd name="adj" fmla="val 12500"/>
            </a:avLst>
          </a:prstGeom>
          <a:solidFill>
            <a:schemeClr val="accent3">
              <a:lumMod val="95000"/>
              <a:alpha val="49804"/>
            </a:schemeClr>
          </a:solidFill>
          <a:ln w="9525">
            <a:solidFill>
              <a:schemeClr val="tx1"/>
            </a:solidFill>
            <a:round/>
            <a:headEnd/>
            <a:tailEnd/>
          </a:ln>
        </p:spPr>
        <p:txBody>
          <a:bodyPr wrap="none" anchor="ctr"/>
          <a:lstStyle/>
          <a:p>
            <a:pPr>
              <a:lnSpc>
                <a:spcPts val="1200"/>
              </a:lnSpc>
            </a:pPr>
            <a:r>
              <a:rPr lang="fr-FR" altLang="fr-FR" sz="1100" b="1" i="1" dirty="0" smtClean="0">
                <a:solidFill>
                  <a:srgbClr val="982014"/>
                </a:solidFill>
                <a:ea typeface="SimSun" pitchFamily="2" charset="-122"/>
              </a:rPr>
              <a:t> </a:t>
            </a:r>
          </a:p>
          <a:p>
            <a:pPr>
              <a:lnSpc>
                <a:spcPts val="1200"/>
              </a:lnSpc>
            </a:pPr>
            <a:endParaRPr lang="fr-FR" altLang="fr-FR" sz="1100" b="1" i="1" dirty="0">
              <a:solidFill>
                <a:srgbClr val="982014"/>
              </a:solidFill>
              <a:ea typeface="SimSun" pitchFamily="2" charset="-122"/>
            </a:endParaRPr>
          </a:p>
        </p:txBody>
      </p:sp>
      <p:sp>
        <p:nvSpPr>
          <p:cNvPr id="48131" name="Rectangle 3"/>
          <p:cNvSpPr>
            <a:spLocks noChangeArrowheads="1"/>
          </p:cNvSpPr>
          <p:nvPr/>
        </p:nvSpPr>
        <p:spPr bwMode="auto">
          <a:xfrm>
            <a:off x="920552" y="630438"/>
            <a:ext cx="532859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endParaRPr lang="fr-FR" sz="1100" b="1" dirty="0" smtClean="0">
              <a:solidFill>
                <a:srgbClr val="982014"/>
              </a:solidFill>
              <a:cs typeface="Calibri" pitchFamily="34" charset="0"/>
            </a:endParaRPr>
          </a:p>
          <a:p>
            <a:pPr lvl="0"/>
            <a:r>
              <a:rPr lang="fr-FR" sz="1100" b="1" dirty="0" smtClean="0">
                <a:solidFill>
                  <a:srgbClr val="982014"/>
                </a:solidFill>
                <a:cs typeface="Calibri" pitchFamily="34" charset="0"/>
              </a:rPr>
              <a:t>L’appui aux porteurs de projets</a:t>
            </a:r>
          </a:p>
          <a:p>
            <a:pPr lvl="0"/>
            <a:r>
              <a:rPr lang="fr-FR" sz="1100" b="1" dirty="0" smtClean="0">
                <a:solidFill>
                  <a:srgbClr val="982014"/>
                </a:solidFill>
                <a:cs typeface="Calibri" pitchFamily="34" charset="0"/>
              </a:rPr>
              <a:t> </a:t>
            </a:r>
            <a:endParaRPr lang="fr-FR" sz="1100" dirty="0"/>
          </a:p>
          <a:p>
            <a:r>
              <a:rPr lang="fr-FR" sz="1100" dirty="0"/>
              <a:t>L’objectif est de transférer des savoirs et savoir-faire méthodologiques tout en proposant à ces acteurs toutes les autres actions du Centre de Ressources</a:t>
            </a:r>
            <a:r>
              <a:rPr lang="fr-FR" sz="1100" dirty="0" smtClean="0"/>
              <a:t>.</a:t>
            </a:r>
          </a:p>
          <a:p>
            <a:endParaRPr lang="fr-FR" sz="1100" dirty="0"/>
          </a:p>
          <a:p>
            <a:r>
              <a:rPr lang="fr-FR" sz="1100" dirty="0" smtClean="0">
                <a:sym typeface="Symbol"/>
              </a:rPr>
              <a:t> </a:t>
            </a:r>
            <a:r>
              <a:rPr lang="fr-FR" sz="1100" dirty="0" smtClean="0"/>
              <a:t>4 </a:t>
            </a:r>
            <a:r>
              <a:rPr lang="fr-FR" sz="1100" dirty="0"/>
              <a:t>porteurs de projets ont été accompagnés en 2014</a:t>
            </a:r>
            <a:endParaRPr lang="fr-FR" sz="1100" dirty="0" smtClean="0"/>
          </a:p>
          <a:p>
            <a:pPr lvl="2">
              <a:buFont typeface="Wingdings" pitchFamily="2" charset="2"/>
              <a:buChar char="ü"/>
            </a:pPr>
            <a:r>
              <a:rPr lang="fr-FR" sz="1100" dirty="0" smtClean="0"/>
              <a:t>Le Collège Vauban à Maubeuge</a:t>
            </a:r>
          </a:p>
          <a:p>
            <a:pPr lvl="2">
              <a:buFont typeface="Wingdings" pitchFamily="2" charset="2"/>
              <a:buChar char="ü"/>
            </a:pPr>
            <a:r>
              <a:rPr lang="fr-FR" sz="1100" dirty="0" smtClean="0"/>
              <a:t>Le </a:t>
            </a:r>
            <a:r>
              <a:rPr lang="fr-FR" sz="1100" dirty="0"/>
              <a:t>Centre social de l’Alma à Roubaix pour la fête des grands parents de cœur et de sang</a:t>
            </a:r>
          </a:p>
          <a:p>
            <a:pPr lvl="2">
              <a:buFont typeface="Wingdings" pitchFamily="2" charset="2"/>
              <a:buChar char="ü"/>
            </a:pPr>
            <a:r>
              <a:rPr lang="fr-FR" sz="1100" dirty="0"/>
              <a:t>Le Centre Social de l’Avenir à Wattrelos sur son projet « paroles d’hommes, paroles de pères </a:t>
            </a:r>
            <a:r>
              <a:rPr lang="fr-FR" sz="1100" dirty="0" smtClean="0"/>
              <a:t>»</a:t>
            </a:r>
          </a:p>
          <a:p>
            <a:pPr lvl="2">
              <a:buFont typeface="Wingdings" pitchFamily="2" charset="2"/>
              <a:buChar char="ü"/>
            </a:pPr>
            <a:r>
              <a:rPr lang="fr-FR" sz="1100" dirty="0" smtClean="0"/>
              <a:t>L’association </a:t>
            </a:r>
            <a:r>
              <a:rPr lang="fr-FR" sz="1100" dirty="0"/>
              <a:t>Le Renouveau à Tourcoing</a:t>
            </a:r>
          </a:p>
          <a:p>
            <a:pPr lvl="0"/>
            <a:endParaRPr lang="fr-FR" sz="1100" b="1" dirty="0" smtClean="0">
              <a:solidFill>
                <a:srgbClr val="982014"/>
              </a:solidFill>
              <a:cs typeface="Calibri" pitchFamily="34" charset="0"/>
            </a:endParaRPr>
          </a:p>
          <a:p>
            <a:pPr lvl="0"/>
            <a:endParaRPr lang="fr-FR" sz="1100" b="1" dirty="0">
              <a:solidFill>
                <a:srgbClr val="982014"/>
              </a:solidFill>
            </a:endParaRPr>
          </a:p>
          <a:p>
            <a:pPr lvl="0">
              <a:buFont typeface="Arial" pitchFamily="34" charset="0"/>
              <a:buChar char="•"/>
            </a:pPr>
            <a:endParaRPr lang="fr-FR" sz="1100" dirty="0"/>
          </a:p>
          <a:p>
            <a:pPr marL="0" marR="0" lvl="0" indent="0" algn="l" defTabSz="914400" rtl="0" eaLnBrk="0" fontAlgn="base" latinLnBrk="0" hangingPunct="0">
              <a:lnSpc>
                <a:spcPct val="100000"/>
              </a:lnSpc>
              <a:spcBef>
                <a:spcPct val="0"/>
              </a:spcBef>
              <a:spcAft>
                <a:spcPct val="0"/>
              </a:spcAft>
              <a:buClrTx/>
              <a:buSzTx/>
              <a:buFontTx/>
              <a:buNone/>
              <a:tabLst/>
            </a:pPr>
            <a:r>
              <a:rPr lang="fr-FR" sz="1100" b="1" dirty="0" smtClean="0">
                <a:solidFill>
                  <a:srgbClr val="982014"/>
                </a:solidFill>
                <a:cs typeface="Calibri" pitchFamily="34" charset="0"/>
              </a:rPr>
              <a:t> </a:t>
            </a:r>
            <a:endParaRPr kumimoji="0" lang="fr-FR" sz="1100" b="1" i="0" u="none" strike="noStrike" cap="none" normalizeH="0" baseline="0" dirty="0" smtClean="0">
              <a:ln>
                <a:noFill/>
              </a:ln>
              <a:solidFill>
                <a:srgbClr val="982014"/>
              </a:solidFill>
              <a:effectLst/>
              <a:latin typeface="Arial Narrow" pitchFamily="34" charset="0"/>
              <a:ea typeface="MS PGothic" pitchFamily="34" charset="-128"/>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rgbClr val="982014"/>
              </a:solidFill>
              <a:effectLst/>
              <a:latin typeface="Arial Narrow" pitchFamily="34" charset="0"/>
              <a:ea typeface="MS PGothic" pitchFamily="34" charset="-128"/>
              <a:cs typeface="Calibri" pitchFamily="34" charset="0"/>
            </a:endParaRPr>
          </a:p>
        </p:txBody>
      </p:sp>
      <p:pic>
        <p:nvPicPr>
          <p:cNvPr id="14" name="Image 13" descr="E:\logos\plumes hd.png"/>
          <p:cNvPicPr/>
          <p:nvPr/>
        </p:nvPicPr>
        <p:blipFill>
          <a:blip r:embed="rId3"/>
          <a:srcRect/>
          <a:stretch>
            <a:fillRect/>
          </a:stretch>
        </p:blipFill>
        <p:spPr bwMode="auto">
          <a:xfrm>
            <a:off x="992560" y="332656"/>
            <a:ext cx="504825" cy="450426"/>
          </a:xfrm>
          <a:prstGeom prst="rect">
            <a:avLst/>
          </a:prstGeom>
          <a:noFill/>
          <a:ln w="9525">
            <a:noFill/>
            <a:miter lim="800000"/>
            <a:headEnd/>
            <a:tailEnd/>
          </a:ln>
        </p:spPr>
      </p:pic>
      <p:sp>
        <p:nvSpPr>
          <p:cNvPr id="10" name="AutoShape 7"/>
          <p:cNvSpPr>
            <a:spLocks noChangeArrowheads="1"/>
          </p:cNvSpPr>
          <p:nvPr/>
        </p:nvSpPr>
        <p:spPr bwMode="auto">
          <a:xfrm>
            <a:off x="3728864" y="3140968"/>
            <a:ext cx="5256584" cy="2304256"/>
          </a:xfrm>
          <a:prstGeom prst="foldedCorner">
            <a:avLst>
              <a:gd name="adj" fmla="val 12500"/>
            </a:avLst>
          </a:prstGeom>
          <a:solidFill>
            <a:srgbClr val="FDD087">
              <a:alpha val="49804"/>
            </a:srgbClr>
          </a:solidFill>
          <a:ln w="9525">
            <a:solidFill>
              <a:schemeClr val="tx1"/>
            </a:solidFill>
            <a:round/>
            <a:headEnd/>
            <a:tailEnd/>
          </a:ln>
        </p:spPr>
        <p:txBody>
          <a:bodyPr wrap="none" anchor="ctr"/>
          <a:lstStyle/>
          <a:p>
            <a:pPr>
              <a:lnSpc>
                <a:spcPts val="1200"/>
              </a:lnSpc>
            </a:pPr>
            <a:r>
              <a:rPr lang="fr-FR" altLang="fr-FR" sz="1100" b="1" i="1" dirty="0" smtClean="0">
                <a:solidFill>
                  <a:srgbClr val="982014"/>
                </a:solidFill>
                <a:ea typeface="SimSun" pitchFamily="2" charset="-122"/>
              </a:rPr>
              <a:t> </a:t>
            </a:r>
          </a:p>
          <a:p>
            <a:pPr>
              <a:lnSpc>
                <a:spcPts val="1200"/>
              </a:lnSpc>
            </a:pPr>
            <a:endParaRPr lang="fr-FR" altLang="fr-FR" sz="1100" b="1" i="1" dirty="0">
              <a:solidFill>
                <a:srgbClr val="982014"/>
              </a:solidFill>
              <a:ea typeface="SimSun" pitchFamily="2" charset="-122"/>
            </a:endParaRPr>
          </a:p>
        </p:txBody>
      </p:sp>
      <p:sp>
        <p:nvSpPr>
          <p:cNvPr id="49155" name="Rectangle 3"/>
          <p:cNvSpPr>
            <a:spLocks noChangeArrowheads="1"/>
          </p:cNvSpPr>
          <p:nvPr/>
        </p:nvSpPr>
        <p:spPr bwMode="auto">
          <a:xfrm>
            <a:off x="3872880" y="3441388"/>
            <a:ext cx="5040560" cy="15850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fr-FR" sz="1100" b="1" i="0" u="none" strike="noStrike" cap="none" normalizeH="0" baseline="0" dirty="0" smtClean="0">
                <a:ln>
                  <a:noFill/>
                </a:ln>
                <a:solidFill>
                  <a:srgbClr val="982014"/>
                </a:solidFill>
                <a:effectLst/>
                <a:latin typeface="Arial Narrow" pitchFamily="34" charset="0"/>
                <a:ea typeface="MS PGothic" pitchFamily="34" charset="-128"/>
                <a:cs typeface="Times New Roman" pitchFamily="18" charset="0"/>
              </a:rPr>
              <a:t> L</a:t>
            </a:r>
            <a:r>
              <a:rPr kumimoji="0" lang="fr-FR" sz="1100" b="1" i="0" u="none" strike="noStrike" cap="none" normalizeH="0" baseline="0" dirty="0" smtClean="0">
                <a:ln>
                  <a:noFill/>
                </a:ln>
                <a:solidFill>
                  <a:srgbClr val="982014"/>
                </a:solidFill>
                <a:effectLst/>
                <a:latin typeface="Calibri"/>
                <a:ea typeface="MS PGothic" pitchFamily="34" charset="-128"/>
                <a:cs typeface="Times New Roman" pitchFamily="18" charset="0"/>
              </a:rPr>
              <a:t>’é</a:t>
            </a:r>
            <a:r>
              <a:rPr kumimoji="0" lang="fr-FR" sz="1100" b="1" i="0" u="none" strike="noStrike" cap="none" normalizeH="0" baseline="0" dirty="0" smtClean="0">
                <a:ln>
                  <a:noFill/>
                </a:ln>
                <a:solidFill>
                  <a:srgbClr val="982014"/>
                </a:solidFill>
                <a:effectLst/>
                <a:latin typeface="Arial Narrow" pitchFamily="34" charset="0"/>
                <a:ea typeface="MS PGothic" pitchFamily="34" charset="-128"/>
                <a:cs typeface="Times New Roman" pitchFamily="18" charset="0"/>
              </a:rPr>
              <a:t>change de pratiques professionnelles entre acteurs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9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sym typeface="Symbol"/>
              </a:rPr>
              <a:t></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Trois ateliers ont </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t</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 r</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alis</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s en 2014</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 </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sur les th</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è</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mes de</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 </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a:t>
            </a:r>
            <a:endParaRPr kumimoji="0" lang="fr-FR" altLang="zh-CN" sz="9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 </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 r</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ussite </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ducative et interg</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n</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ration</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 »</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 sur 3 s</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ances, contribuant ainsi, avec une dizaine de participants,  </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à</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 construire la th</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matique du Printemps de l</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Interg</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n</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ration 2015</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 </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a:t>
            </a:r>
            <a:endParaRPr kumimoji="0" lang="fr-FR" altLang="zh-CN" sz="9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CN" sz="11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L</a:t>
            </a:r>
            <a:r>
              <a:rPr kumimoji="0" lang="fr-FR" altLang="zh-CN"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valuation des actions interg</a:t>
            </a:r>
            <a:r>
              <a:rPr kumimoji="0" lang="fr-FR" altLang="zh-CN"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n</a:t>
            </a:r>
            <a:r>
              <a:rPr kumimoji="0" lang="fr-FR" altLang="zh-CN"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rationnelles</a:t>
            </a:r>
            <a:r>
              <a:rPr kumimoji="0" lang="fr-FR" altLang="zh-CN" sz="11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produisant avec 7 participants une grille d</a:t>
            </a:r>
            <a:r>
              <a:rPr kumimoji="0" lang="fr-FR" altLang="zh-CN" sz="1100" b="0" i="0" u="none" strike="noStrike" cap="none" normalizeH="0" baseline="0" dirty="0" smtClean="0">
                <a:ln>
                  <a:noFill/>
                </a:ln>
                <a:solidFill>
                  <a:schemeClr val="tx1"/>
                </a:solidFill>
                <a:effectLst/>
                <a:latin typeface="Calibri"/>
                <a:ea typeface="MS PGothic" pitchFamily="34" charset="-128"/>
                <a:cs typeface="Calibri" pitchFamily="34" charset="0"/>
              </a:rPr>
              <a:t>’</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aide </a:t>
            </a:r>
            <a:r>
              <a:rPr kumimoji="0" lang="fr-FR" altLang="zh-CN" sz="1100" b="0" i="0" u="none" strike="noStrike" cap="none" normalizeH="0" baseline="0" dirty="0" smtClean="0">
                <a:ln>
                  <a:noFill/>
                </a:ln>
                <a:solidFill>
                  <a:schemeClr val="tx1"/>
                </a:solidFill>
                <a:effectLst/>
                <a:latin typeface="Calibri"/>
                <a:ea typeface="MS PGothic" pitchFamily="34" charset="-128"/>
                <a:cs typeface="Calibri" pitchFamily="34" charset="0"/>
              </a:rPr>
              <a:t>à</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l</a:t>
            </a:r>
            <a:r>
              <a:rPr kumimoji="0" lang="fr-FR" altLang="zh-CN"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valuation que chacun a adapt</a:t>
            </a:r>
            <a:r>
              <a:rPr kumimoji="0" lang="fr-FR" altLang="zh-CN"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a:t>
            </a:r>
            <a:r>
              <a:rPr kumimoji="0" lang="fr-FR" altLang="zh-CN" sz="1100" b="0" i="0" u="none" strike="noStrike" cap="none" normalizeH="0" baseline="0" dirty="0" smtClean="0">
                <a:ln>
                  <a:noFill/>
                </a:ln>
                <a:solidFill>
                  <a:schemeClr val="tx1"/>
                </a:solidFill>
                <a:effectLst/>
                <a:latin typeface="Calibri"/>
                <a:ea typeface="MS PGothic" pitchFamily="34" charset="-128"/>
                <a:cs typeface="Calibri" pitchFamily="34" charset="0"/>
              </a:rPr>
              <a:t>à</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son intervention</a:t>
            </a:r>
            <a:r>
              <a:rPr kumimoji="0" lang="fr-FR" altLang="zh-CN" sz="11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a:t>
            </a:r>
            <a:endParaRPr kumimoji="0" lang="fr-FR" altLang="zh-CN" sz="9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 </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l</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habitat interg</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n</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rationnel</a:t>
            </a:r>
            <a:r>
              <a:rPr kumimoji="0" lang="fr-FR" altLang="zh-CN" sz="1100" b="0" i="0" u="none" strike="noStrike" cap="none" normalizeH="0" baseline="0" dirty="0" smtClean="0">
                <a:ln>
                  <a:noFill/>
                </a:ln>
                <a:solidFill>
                  <a:schemeClr val="tx1"/>
                </a:solidFill>
                <a:effectLst/>
                <a:latin typeface="Calibri"/>
                <a:ea typeface="MS PGothic" pitchFamily="34" charset="-128"/>
                <a:cs typeface="Times New Roman" pitchFamily="18" charset="0"/>
              </a:rPr>
              <a:t> »</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construisant avec 9 participants, 10 propositions pour faire avancer la question de l</a:t>
            </a:r>
            <a:r>
              <a:rPr kumimoji="0" lang="fr-FR" altLang="zh-CN" sz="1100" b="0" i="0" u="none" strike="noStrike" cap="none" normalizeH="0" baseline="0" dirty="0" smtClean="0">
                <a:ln>
                  <a:noFill/>
                </a:ln>
                <a:solidFill>
                  <a:schemeClr val="tx1"/>
                </a:solidFill>
                <a:effectLst/>
                <a:latin typeface="Calibri"/>
                <a:ea typeface="MS PGothic" pitchFamily="34" charset="-128"/>
                <a:cs typeface="Calibri" pitchFamily="34" charset="0"/>
              </a:rPr>
              <a:t>’</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habitat interg</a:t>
            </a:r>
            <a:r>
              <a:rPr kumimoji="0" lang="fr-FR" altLang="zh-CN"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n</a:t>
            </a:r>
            <a:r>
              <a:rPr kumimoji="0" lang="fr-FR" altLang="zh-CN" sz="11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altLang="zh-CN"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rationnel.</a:t>
            </a:r>
            <a:endParaRPr kumimoji="0" lang="fr-FR" altLang="zh-CN" sz="1000" b="0" i="0" u="none" strike="noStrike" cap="none" normalizeH="0" baseline="0" dirty="0" smtClean="0">
              <a:ln>
                <a:noFill/>
              </a:ln>
              <a:solidFill>
                <a:schemeClr val="tx1"/>
              </a:solidFill>
              <a:effectLst/>
              <a:latin typeface="Arial Narrow" pitchFamily="34" charset="0"/>
              <a:ea typeface="MS PGothic" pitchFamily="34" charset="-128"/>
            </a:endParaRPr>
          </a:p>
        </p:txBody>
      </p:sp>
      <p:sp>
        <p:nvSpPr>
          <p:cNvPr id="11" name="Espace réservé du pied de page 10"/>
          <p:cNvSpPr>
            <a:spLocks noGrp="1"/>
          </p:cNvSpPr>
          <p:nvPr>
            <p:ph type="ftr" sz="quarter" idx="10"/>
          </p:nvPr>
        </p:nvSpPr>
        <p:spPr>
          <a:solidFill>
            <a:schemeClr val="bg1"/>
          </a:solidFill>
        </p:spPr>
        <p:txBody>
          <a:bodyPr/>
          <a:lstStyle/>
          <a:p>
            <a:pPr>
              <a:defRPr/>
            </a:pPr>
            <a:r>
              <a:rPr lang="fr-FR" altLang="fr-FR" dirty="0" smtClean="0"/>
              <a:t>"Générations et Cultures" Rapport d'Activité </a:t>
            </a:r>
            <a:r>
              <a:rPr lang="fr-FR" altLang="fr-FR" dirty="0" smtClean="0"/>
              <a:t>2014</a:t>
            </a:r>
            <a:endParaRPr lang="fr-FR" altLang="fr-FR" dirty="0" smtClean="0"/>
          </a:p>
          <a:p>
            <a:pPr>
              <a:defRPr/>
            </a:pPr>
            <a:endParaRPr lang="fr-FR" altLang="fr-FR" dirty="0" smtClean="0"/>
          </a:p>
          <a:p>
            <a:pPr>
              <a:defRPr/>
            </a:pPr>
            <a:r>
              <a:rPr lang="fr-FR" altLang="fr-FR" dirty="0" smtClean="0"/>
              <a:t>- 4 - </a:t>
            </a:r>
            <a:endParaRPr lang="fr-FR" altLang="fr-FR" dirty="0"/>
          </a:p>
        </p:txBody>
      </p:sp>
      <p:pic>
        <p:nvPicPr>
          <p:cNvPr id="13" name="Picture 2" descr="C:\Users\COO-MI~1\AppData\Local\Temp\photo.JPG"/>
          <p:cNvPicPr>
            <a:picLocks noChangeAspect="1" noChangeArrowheads="1"/>
          </p:cNvPicPr>
          <p:nvPr/>
        </p:nvPicPr>
        <p:blipFill>
          <a:blip r:embed="rId4"/>
          <a:srcRect/>
          <a:stretch>
            <a:fillRect/>
          </a:stretch>
        </p:blipFill>
        <p:spPr bwMode="auto">
          <a:xfrm>
            <a:off x="1424608" y="3645024"/>
            <a:ext cx="1632183" cy="122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577850" y="381000"/>
            <a:ext cx="8667750" cy="1862048"/>
          </a:xfrm>
          <a:prstGeom prst="rect">
            <a:avLst/>
          </a:prstGeom>
          <a:noFill/>
          <a:ln w="9525">
            <a:noFill/>
            <a:miter lim="800000"/>
            <a:headEnd/>
            <a:tailEnd/>
          </a:ln>
        </p:spPr>
        <p:txBody>
          <a:bodyPr wrap="square">
            <a:spAutoFit/>
          </a:bodyPr>
          <a:lstStyle/>
          <a:p>
            <a:pPr lvl="0" algn="just">
              <a:spcAft>
                <a:spcPts val="600"/>
              </a:spcAft>
            </a:pPr>
            <a:r>
              <a:rPr lang="fr-FR" altLang="fr-FR" sz="1100" b="1" dirty="0">
                <a:solidFill>
                  <a:srgbClr val="982014"/>
                </a:solidFill>
                <a:ea typeface="SimSun" pitchFamily="2" charset="-122"/>
              </a:rPr>
              <a:t>	</a:t>
            </a:r>
            <a:r>
              <a:rPr lang="fr-FR" altLang="fr-FR" sz="2000" b="1" dirty="0" smtClean="0">
                <a:solidFill>
                  <a:srgbClr val="879A43"/>
                </a:solidFill>
                <a:ea typeface="SimSun" pitchFamily="2" charset="-122"/>
              </a:rPr>
              <a:t>« Un Toit à Partager »</a:t>
            </a:r>
            <a:r>
              <a:rPr lang="fr-FR" sz="2000" dirty="0">
                <a:cs typeface="Times New Roman" pitchFamily="18" charset="0"/>
              </a:rPr>
              <a:t> </a:t>
            </a:r>
            <a:endParaRPr lang="fr-FR" sz="2000" dirty="0" smtClean="0">
              <a:cs typeface="Times New Roman" pitchFamily="18" charset="0"/>
            </a:endParaRPr>
          </a:p>
          <a:p>
            <a:pPr lvl="0" algn="just">
              <a:spcAft>
                <a:spcPts val="600"/>
              </a:spcAft>
            </a:pPr>
            <a:r>
              <a:rPr lang="fr-FR" sz="1200" dirty="0" smtClean="0">
                <a:cs typeface="Times New Roman" pitchFamily="18" charset="0"/>
              </a:rPr>
              <a:t>Nous </a:t>
            </a:r>
            <a:r>
              <a:rPr lang="fr-FR" sz="1200" dirty="0">
                <a:cs typeface="Times New Roman" pitchFamily="18" charset="0"/>
              </a:rPr>
              <a:t>avons poursuivi l</a:t>
            </a:r>
            <a:r>
              <a:rPr lang="fr-FR" sz="1200" dirty="0">
                <a:latin typeface="Calibri"/>
                <a:cs typeface="Times New Roman" pitchFamily="18" charset="0"/>
              </a:rPr>
              <a:t>’</a:t>
            </a:r>
            <a:r>
              <a:rPr lang="fr-FR" sz="1200" dirty="0">
                <a:cs typeface="Times New Roman" pitchFamily="18" charset="0"/>
              </a:rPr>
              <a:t>animation du dispositif et son d</a:t>
            </a:r>
            <a:r>
              <a:rPr lang="fr-FR" sz="1200" dirty="0">
                <a:latin typeface="Calibri"/>
                <a:cs typeface="Times New Roman" pitchFamily="18" charset="0"/>
              </a:rPr>
              <a:t>é</a:t>
            </a:r>
            <a:r>
              <a:rPr lang="fr-FR" sz="1200" dirty="0">
                <a:cs typeface="Times New Roman" pitchFamily="18" charset="0"/>
              </a:rPr>
              <a:t>ploiement  sur l</a:t>
            </a:r>
            <a:r>
              <a:rPr lang="fr-FR" sz="1200" dirty="0">
                <a:latin typeface="Calibri"/>
                <a:cs typeface="Times New Roman" pitchFamily="18" charset="0"/>
              </a:rPr>
              <a:t>’</a:t>
            </a:r>
            <a:r>
              <a:rPr lang="fr-FR" sz="1200" dirty="0">
                <a:cs typeface="Times New Roman" pitchFamily="18" charset="0"/>
              </a:rPr>
              <a:t>Artois (en nous appuyant  sur le r</a:t>
            </a:r>
            <a:r>
              <a:rPr lang="fr-FR" sz="1200" dirty="0">
                <a:latin typeface="Calibri"/>
                <a:cs typeface="Times New Roman" pitchFamily="18" charset="0"/>
              </a:rPr>
              <a:t>é</a:t>
            </a:r>
            <a:r>
              <a:rPr lang="fr-FR" sz="1200" dirty="0">
                <a:cs typeface="Times New Roman" pitchFamily="18" charset="0"/>
              </a:rPr>
              <a:t>seau initi</a:t>
            </a:r>
            <a:r>
              <a:rPr lang="fr-FR" sz="1200" dirty="0">
                <a:latin typeface="Calibri"/>
                <a:cs typeface="Times New Roman" pitchFamily="18" charset="0"/>
              </a:rPr>
              <a:t>é</a:t>
            </a:r>
            <a:r>
              <a:rPr lang="fr-FR" sz="1200" dirty="0">
                <a:cs typeface="Times New Roman" pitchFamily="18" charset="0"/>
              </a:rPr>
              <a:t> par Ar</a:t>
            </a:r>
            <a:r>
              <a:rPr lang="fr-FR" sz="1200" dirty="0">
                <a:latin typeface="Calibri"/>
                <a:cs typeface="Times New Roman" pitchFamily="18" charset="0"/>
              </a:rPr>
              <a:t>’</a:t>
            </a:r>
            <a:r>
              <a:rPr lang="fr-FR" sz="1200" dirty="0">
                <a:cs typeface="Times New Roman" pitchFamily="18" charset="0"/>
              </a:rPr>
              <a:t>Toit  2 G</a:t>
            </a:r>
            <a:r>
              <a:rPr lang="fr-FR" sz="1200" dirty="0">
                <a:latin typeface="Calibri"/>
                <a:cs typeface="Times New Roman" pitchFamily="18" charset="0"/>
              </a:rPr>
              <a:t>é</a:t>
            </a:r>
            <a:r>
              <a:rPr lang="fr-FR" sz="1200" dirty="0">
                <a:cs typeface="Times New Roman" pitchFamily="18" charset="0"/>
              </a:rPr>
              <a:t>n</a:t>
            </a:r>
            <a:r>
              <a:rPr lang="fr-FR" sz="1200" dirty="0">
                <a:latin typeface="Calibri"/>
                <a:cs typeface="Times New Roman" pitchFamily="18" charset="0"/>
              </a:rPr>
              <a:t>é</a:t>
            </a:r>
            <a:r>
              <a:rPr lang="fr-FR" sz="1200" dirty="0">
                <a:cs typeface="Times New Roman" pitchFamily="18" charset="0"/>
              </a:rPr>
              <a:t>rations) et sur l</a:t>
            </a:r>
            <a:r>
              <a:rPr lang="fr-FR" sz="1200" dirty="0">
                <a:latin typeface="Calibri"/>
                <a:cs typeface="Times New Roman" pitchFamily="18" charset="0"/>
              </a:rPr>
              <a:t>’</a:t>
            </a:r>
            <a:r>
              <a:rPr lang="fr-FR" sz="1200" dirty="0">
                <a:cs typeface="Times New Roman" pitchFamily="18" charset="0"/>
              </a:rPr>
              <a:t>Avesnois (en lien avec le CEAS de Sambre Avesnois).</a:t>
            </a:r>
            <a:endParaRPr lang="fr-FR" sz="1200" dirty="0"/>
          </a:p>
          <a:p>
            <a:pPr algn="just">
              <a:spcAft>
                <a:spcPts val="600"/>
              </a:spcAft>
            </a:pPr>
            <a:endParaRPr lang="fr-FR" altLang="fr-FR" sz="2000" b="1" dirty="0" smtClean="0">
              <a:solidFill>
                <a:srgbClr val="879A43"/>
              </a:solidFill>
              <a:ea typeface="SimSun" pitchFamily="2" charset="-122"/>
            </a:endParaRPr>
          </a:p>
          <a:p>
            <a:pPr algn="just">
              <a:spcAft>
                <a:spcPts val="600"/>
              </a:spcAft>
            </a:pPr>
            <a:endParaRPr lang="fr-FR" altLang="fr-FR" sz="2000" b="1" dirty="0">
              <a:solidFill>
                <a:srgbClr val="982014"/>
              </a:solidFill>
              <a:ea typeface="SimSun" pitchFamily="2" charset="-122"/>
            </a:endParaRPr>
          </a:p>
          <a:p>
            <a:pPr algn="just">
              <a:spcAft>
                <a:spcPts val="600"/>
              </a:spcAft>
            </a:pPr>
            <a:endParaRPr lang="fr-FR" altLang="fr-FR" sz="1100" dirty="0">
              <a:ea typeface="SimSun" pitchFamily="2" charset="-122"/>
            </a:endParaRPr>
          </a:p>
        </p:txBody>
      </p:sp>
      <p:sp>
        <p:nvSpPr>
          <p:cNvPr id="4100" name="AutoShape 3"/>
          <p:cNvSpPr>
            <a:spLocks noChangeArrowheads="1"/>
          </p:cNvSpPr>
          <p:nvPr/>
        </p:nvSpPr>
        <p:spPr bwMode="auto">
          <a:xfrm>
            <a:off x="412750" y="304800"/>
            <a:ext cx="8997950" cy="5715000"/>
          </a:xfrm>
          <a:prstGeom prst="roundRect">
            <a:avLst>
              <a:gd name="adj" fmla="val 16667"/>
            </a:avLst>
          </a:prstGeom>
          <a:noFill/>
          <a:ln w="50800">
            <a:solidFill>
              <a:srgbClr val="982014"/>
            </a:solidFill>
            <a:round/>
            <a:headEnd/>
            <a:tailEnd/>
          </a:ln>
        </p:spPr>
        <p:txBody>
          <a:bodyPr wrap="none" anchor="ctr"/>
          <a:lstStyle/>
          <a:p>
            <a:endParaRPr lang="fr-FR" altLang="fr-FR" dirty="0"/>
          </a:p>
        </p:txBody>
      </p:sp>
      <p:sp>
        <p:nvSpPr>
          <p:cNvPr id="4102" name="AutoShape 10"/>
          <p:cNvSpPr>
            <a:spLocks noChangeArrowheads="1"/>
          </p:cNvSpPr>
          <p:nvPr/>
        </p:nvSpPr>
        <p:spPr bwMode="auto">
          <a:xfrm>
            <a:off x="1280592" y="1412776"/>
            <a:ext cx="6912768" cy="4032448"/>
          </a:xfrm>
          <a:prstGeom prst="foldedCorner">
            <a:avLst>
              <a:gd name="adj" fmla="val 12500"/>
            </a:avLst>
          </a:prstGeom>
          <a:solidFill>
            <a:schemeClr val="accent3">
              <a:lumMod val="95000"/>
            </a:schemeClr>
          </a:solidFill>
          <a:ln w="9525">
            <a:solidFill>
              <a:schemeClr val="tx1"/>
            </a:solidFill>
            <a:round/>
            <a:headEnd/>
            <a:tailEnd/>
          </a:ln>
        </p:spPr>
        <p:txBody>
          <a:bodyPr wrap="none" anchor="ctr"/>
          <a:lstStyle/>
          <a:p>
            <a:endParaRPr lang="fr-FR" altLang="fr-FR" dirty="0"/>
          </a:p>
        </p:txBody>
      </p:sp>
      <p:sp>
        <p:nvSpPr>
          <p:cNvPr id="4107" name="AutoShape 11" descr="imap://anne%2Erichard%40generationsetcultures%2Efr@ssl0.ovh.net:993/fetch%3EUID%3E.INBOX.Templates%3E8?part=1.2&amp;filename=clip_image002.gif"/>
          <p:cNvSpPr>
            <a:spLocks noChangeAspect="1" noChangeArrowheads="1"/>
          </p:cNvSpPr>
          <p:nvPr/>
        </p:nvSpPr>
        <p:spPr bwMode="auto">
          <a:xfrm>
            <a:off x="130175" y="38100"/>
            <a:ext cx="514350" cy="409575"/>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11" name="Image 10" descr="E:\logos\NOUVEAU LOGO TAP.png"/>
          <p:cNvPicPr/>
          <p:nvPr/>
        </p:nvPicPr>
        <p:blipFill>
          <a:blip r:embed="rId3"/>
          <a:srcRect/>
          <a:stretch>
            <a:fillRect/>
          </a:stretch>
        </p:blipFill>
        <p:spPr bwMode="auto">
          <a:xfrm>
            <a:off x="920552" y="260648"/>
            <a:ext cx="657225" cy="524761"/>
          </a:xfrm>
          <a:prstGeom prst="rect">
            <a:avLst/>
          </a:prstGeom>
          <a:noFill/>
          <a:ln w="9525">
            <a:noFill/>
            <a:miter lim="800000"/>
            <a:headEnd/>
            <a:tailEnd/>
          </a:ln>
        </p:spPr>
      </p:pic>
      <p:sp>
        <p:nvSpPr>
          <p:cNvPr id="4108" name="Rectangle 12"/>
          <p:cNvSpPr>
            <a:spLocks noChangeArrowheads="1"/>
          </p:cNvSpPr>
          <p:nvPr/>
        </p:nvSpPr>
        <p:spPr bwMode="auto">
          <a:xfrm>
            <a:off x="1280592" y="1376770"/>
            <a:ext cx="6768752"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fr-FR" sz="1100" b="1" dirty="0" smtClean="0">
                <a:cs typeface="Arial" pitchFamily="34" charset="0"/>
                <a:sym typeface="Symbol"/>
              </a:rPr>
              <a:t> S</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ur la M</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é</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tropole lilloise  </a:t>
            </a: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Objectif</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 </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 r</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é</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aliser et suivre 70 binômes </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(50 en 2013)</a:t>
            </a: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R</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é</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sultat</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 </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 </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60</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 (47 en 2013) </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binômes r</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é</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alis</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é</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s et 10 seniors en attente d</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une cohabitation.</a:t>
            </a: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12 nouveaux seniors entr</a:t>
            </a:r>
            <a:r>
              <a:rPr kumimoji="0" lang="fr-FR" sz="1100" b="0" i="0" u="none" strike="noStrike" cap="none" normalizeH="0" baseline="0" dirty="0" smtClean="0">
                <a:ln>
                  <a:noFill/>
                </a:ln>
                <a:solidFill>
                  <a:schemeClr val="tx1"/>
                </a:solidFill>
                <a:effectLst/>
                <a:latin typeface="Calibri"/>
                <a:ea typeface="MS PGothic" pitchFamily="34" charset="-128"/>
                <a:cs typeface="Arial"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s dans le dispositif et un public compos</a:t>
            </a:r>
            <a:r>
              <a:rPr kumimoji="0" lang="fr-FR" sz="1100" b="0" i="0" u="none" strike="noStrike" cap="none" normalizeH="0" baseline="0" dirty="0" smtClean="0">
                <a:ln>
                  <a:noFill/>
                </a:ln>
                <a:solidFill>
                  <a:schemeClr val="tx1"/>
                </a:solidFill>
                <a:effectLst/>
                <a:latin typeface="Calibri"/>
                <a:ea typeface="MS PGothic" pitchFamily="34" charset="-128"/>
                <a:cs typeface="Arial"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 de 45 jeunes et 39 seniors.</a:t>
            </a: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	</a:t>
            </a: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tabLst/>
            </a:pP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sym typeface="Symbol"/>
              </a:rPr>
              <a:t> </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Sur l</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Artois</a:t>
            </a: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Objectif</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 </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 r</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é</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aliser et suivre 10 binômes </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 </a:t>
            </a: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R</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é</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sultats</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 </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 16 r</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é</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alis</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é</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s  et 5 seniors en attente d</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une cohabitation</a:t>
            </a: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7 nouveaux seniors entr</a:t>
            </a:r>
            <a:r>
              <a:rPr kumimoji="0" lang="fr-FR"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s dans le dispositif et un public compos</a:t>
            </a:r>
            <a:r>
              <a:rPr kumimoji="0" lang="fr-FR"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 de 12 seniors et 14 jeunes.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tabLst/>
            </a:pPr>
            <a:r>
              <a:rPr lang="fr-FR" sz="1100" b="1" dirty="0" smtClean="0">
                <a:cs typeface="Times New Roman" pitchFamily="18" charset="0"/>
                <a:sym typeface="Symbol"/>
              </a:rPr>
              <a:t> S</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ur Sambre Avesnois</a:t>
            </a: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Une senior a </a:t>
            </a:r>
            <a:r>
              <a:rPr kumimoji="0" lang="fr-FR"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t</a:t>
            </a:r>
            <a:r>
              <a:rPr kumimoji="0" lang="fr-FR"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 mobilis</a:t>
            </a:r>
            <a:r>
              <a:rPr kumimoji="0" lang="fr-FR"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Les seniors sont âg</a:t>
            </a:r>
            <a:r>
              <a:rPr kumimoji="0" lang="fr-FR"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s de 58 </a:t>
            </a:r>
            <a:r>
              <a:rPr kumimoji="0" lang="fr-FR" sz="1100" b="0" i="0" u="none" strike="noStrike" cap="none" normalizeH="0" baseline="0" dirty="0" smtClean="0">
                <a:ln>
                  <a:noFill/>
                </a:ln>
                <a:solidFill>
                  <a:schemeClr val="tx1"/>
                </a:solidFill>
                <a:effectLst/>
                <a:latin typeface="Calibri"/>
                <a:ea typeface="MS PGothic" pitchFamily="34" charset="-128"/>
                <a:cs typeface="Times New Roman" pitchFamily="18" charset="0"/>
              </a:rPr>
              <a:t>à</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 98 ans. 94% sont des femmes seules.</a:t>
            </a: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60% des jeunes sont </a:t>
            </a:r>
            <a:r>
              <a:rPr kumimoji="0" lang="fr-FR"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tudiants, 40 % sont des jeunes travailleurs. 36% sont de nationalit</a:t>
            </a:r>
            <a:r>
              <a:rPr kumimoji="0" lang="fr-FR"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 </a:t>
            </a:r>
            <a:r>
              <a:rPr kumimoji="0" lang="fr-FR" sz="1100" b="0" i="0" u="none" strike="noStrike" cap="none" normalizeH="0" baseline="0" dirty="0" smtClean="0">
                <a:ln>
                  <a:noFill/>
                </a:ln>
                <a:solidFill>
                  <a:schemeClr val="tx1"/>
                </a:solidFill>
                <a:effectLst/>
                <a:latin typeface="Calibri"/>
                <a:ea typeface="MS PGothic" pitchFamily="34" charset="-128"/>
                <a:cs typeface="Times New Roman" pitchFamily="18"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trang</a:t>
            </a:r>
            <a:r>
              <a:rPr kumimoji="0" lang="fr-FR" sz="1100" b="0" i="0" u="none" strike="noStrike" cap="none" normalizeH="0" baseline="0" dirty="0" smtClean="0">
                <a:ln>
                  <a:noFill/>
                </a:ln>
                <a:solidFill>
                  <a:schemeClr val="tx1"/>
                </a:solidFill>
                <a:effectLst/>
                <a:latin typeface="Calibri"/>
                <a:ea typeface="MS PGothic" pitchFamily="34" charset="-128"/>
                <a:cs typeface="Times New Roman" pitchFamily="18" charset="0"/>
              </a:rPr>
              <a:t>è</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rPr>
              <a:t>re.</a:t>
            </a: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Les bilans r</a:t>
            </a:r>
            <a:r>
              <a:rPr kumimoji="0" lang="fr-FR" sz="1100" b="0" i="0" u="none" strike="noStrike" cap="none" normalizeH="0" baseline="0" dirty="0" smtClean="0">
                <a:ln>
                  <a:noFill/>
                </a:ln>
                <a:solidFill>
                  <a:schemeClr val="tx1"/>
                </a:solidFill>
                <a:effectLst/>
                <a:latin typeface="Calibri"/>
                <a:ea typeface="MS PGothic" pitchFamily="34" charset="-128"/>
                <a:cs typeface="Arial"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alis</a:t>
            </a:r>
            <a:r>
              <a:rPr kumimoji="0" lang="fr-FR" sz="1100" b="0" i="0" u="none" strike="noStrike" cap="none" normalizeH="0" baseline="0" dirty="0" smtClean="0">
                <a:ln>
                  <a:noFill/>
                </a:ln>
                <a:solidFill>
                  <a:schemeClr val="tx1"/>
                </a:solidFill>
                <a:effectLst/>
                <a:latin typeface="Calibri"/>
                <a:ea typeface="MS PGothic" pitchFamily="34" charset="-128"/>
                <a:cs typeface="Arial" pitchFamily="34" charset="0"/>
              </a:rPr>
              <a:t>é</a:t>
            </a:r>
            <a:r>
              <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s en fin de cohabitation permettent de constater que :</a:t>
            </a: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endParaRPr>
          </a:p>
          <a:p>
            <a:pPr lvl="1" algn="ctr">
              <a:buFont typeface="Wingdings" pitchFamily="2" charset="2"/>
              <a:buChar char="q"/>
            </a:pP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 </a:t>
            </a:r>
            <a:r>
              <a:rPr lang="fr-FR" sz="1100" dirty="0" smtClean="0">
                <a:cs typeface="Arial" pitchFamily="34" charset="0"/>
              </a:rPr>
              <a:t> Les </a:t>
            </a:r>
            <a:r>
              <a:rPr lang="fr-FR" sz="1100" dirty="0" smtClean="0">
                <a:latin typeface="Calibri"/>
                <a:cs typeface="Arial" pitchFamily="34" charset="0"/>
              </a:rPr>
              <a:t>é</a:t>
            </a:r>
            <a:r>
              <a:rPr lang="fr-FR" sz="1100" dirty="0" smtClean="0">
                <a:cs typeface="Arial" pitchFamily="34" charset="0"/>
              </a:rPr>
              <a:t>changes entre seniors et jeunes sont importants et concernent le plus souvent :</a:t>
            </a:r>
          </a:p>
          <a:p>
            <a:pPr lvl="1" algn="ctr"/>
            <a:r>
              <a:rPr lang="fr-FR" sz="1100" dirty="0" smtClean="0">
                <a:cs typeface="Arial" pitchFamily="34" charset="0"/>
              </a:rPr>
              <a:t> la cuisine, les repas pris ensemble, les discussions.</a:t>
            </a:r>
            <a:endPar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endParaRPr>
          </a:p>
          <a:p>
            <a:pPr lvl="2" algn="ctr">
              <a:buFont typeface="Wingdings" pitchFamily="2" charset="2"/>
              <a:buChar char="q"/>
            </a:pP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Tous les seniors affirment que le dispositif a favoris</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é</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 leur maintien </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à</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 domicile</a:t>
            </a:r>
            <a:endParaRPr kumimoji="0" lang="fr-FR" sz="1100" b="1" i="0" u="none" strike="noStrike" cap="none" normalizeH="0" baseline="0" dirty="0" smtClean="0">
              <a:ln>
                <a:noFill/>
              </a:ln>
              <a:solidFill>
                <a:schemeClr val="tx1"/>
              </a:solidFill>
              <a:effectLst/>
              <a:latin typeface="Arial Narrow" pitchFamily="34" charset="0"/>
              <a:ea typeface="MS PGothic" pitchFamily="34" charset="-128"/>
            </a:endParaRPr>
          </a:p>
          <a:p>
            <a:pPr lvl="3" algn="ctr">
              <a:buFont typeface="Wingdings" pitchFamily="2" charset="2"/>
              <a:buChar char="q"/>
            </a:pP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- 97 % des jeunes trouvent le dispositif tr</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è</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s satisfaisants et 3% satisfaisant </a:t>
            </a:r>
            <a:endParaRPr kumimoji="0" lang="fr-FR" sz="1100" b="1" i="0" u="none" strike="noStrike" cap="none" normalizeH="0" baseline="0" dirty="0" smtClean="0">
              <a:ln>
                <a:noFill/>
              </a:ln>
              <a:solidFill>
                <a:schemeClr val="tx1"/>
              </a:solidFill>
              <a:effectLst/>
              <a:latin typeface="Arial Narrow" pitchFamily="34" charset="0"/>
              <a:ea typeface="MS PGothic" pitchFamily="34" charset="-128"/>
            </a:endParaRPr>
          </a:p>
          <a:p>
            <a:pPr lvl="5" algn="ctr">
              <a:buFont typeface="Wingdings" pitchFamily="2" charset="2"/>
              <a:buChar char="q"/>
            </a:pP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- 70% des seniors trouvent le dispositif tr</a:t>
            </a:r>
            <a:r>
              <a:rPr kumimoji="0" lang="fr-FR" sz="1100" b="1" i="0" u="none" strike="noStrike" cap="none" normalizeH="0" baseline="0" dirty="0" smtClean="0">
                <a:ln>
                  <a:noFill/>
                </a:ln>
                <a:solidFill>
                  <a:schemeClr val="tx1"/>
                </a:solidFill>
                <a:effectLst/>
                <a:latin typeface="Calibri"/>
                <a:ea typeface="MS PGothic" pitchFamily="34" charset="-128"/>
                <a:cs typeface="Arial" pitchFamily="34" charset="0"/>
              </a:rPr>
              <a:t>è</a:t>
            </a:r>
            <a:r>
              <a:rPr kumimoji="0" lang="fr-FR" sz="1100" b="1" i="0" u="none" strike="noStrike" cap="none" normalizeH="0" baseline="0" dirty="0" smtClean="0">
                <a:ln>
                  <a:noFill/>
                </a:ln>
                <a:solidFill>
                  <a:schemeClr val="tx1"/>
                </a:solidFill>
                <a:effectLst/>
                <a:latin typeface="Arial Narrow" pitchFamily="34" charset="0"/>
                <a:ea typeface="MS PGothic" pitchFamily="34" charset="-128"/>
                <a:cs typeface="Arial" pitchFamily="34" charset="0"/>
              </a:rPr>
              <a:t>s satisfaisant et 30% satisfaisant.</a:t>
            </a:r>
            <a:endParaRPr kumimoji="0" lang="fr-FR" sz="1100" b="1" i="0" u="none" strike="noStrike" cap="none" normalizeH="0" baseline="0" dirty="0" smtClean="0">
              <a:ln>
                <a:noFill/>
              </a:ln>
              <a:solidFill>
                <a:schemeClr val="tx1"/>
              </a:solidFill>
              <a:effectLst/>
              <a:latin typeface="Arial Narrow" pitchFamily="34" charset="0"/>
              <a:ea typeface="MS PGothic" pitchFamily="34" charset="-128"/>
            </a:endParaRPr>
          </a:p>
        </p:txBody>
      </p:sp>
      <p:sp>
        <p:nvSpPr>
          <p:cNvPr id="9" name="Espace réservé du pied de page 8"/>
          <p:cNvSpPr>
            <a:spLocks noGrp="1"/>
          </p:cNvSpPr>
          <p:nvPr>
            <p:ph type="ftr" sz="quarter" idx="10"/>
          </p:nvPr>
        </p:nvSpPr>
        <p:spPr>
          <a:solidFill>
            <a:schemeClr val="bg1"/>
          </a:solidFill>
        </p:spPr>
        <p:txBody>
          <a:bodyPr/>
          <a:lstStyle/>
          <a:p>
            <a:pPr>
              <a:defRPr/>
            </a:pPr>
            <a:r>
              <a:rPr lang="fr-FR" altLang="fr-FR" dirty="0" smtClean="0"/>
              <a:t>"Générations et Cultures" Rapport d'Activité </a:t>
            </a:r>
            <a:r>
              <a:rPr lang="fr-FR" altLang="fr-FR" dirty="0" smtClean="0"/>
              <a:t>2014</a:t>
            </a:r>
            <a:endParaRPr lang="fr-FR" altLang="fr-FR" dirty="0" smtClean="0"/>
          </a:p>
          <a:p>
            <a:pPr>
              <a:defRPr/>
            </a:pPr>
            <a:endParaRPr lang="fr-FR" altLang="fr-FR" dirty="0" smtClean="0"/>
          </a:p>
          <a:p>
            <a:pPr>
              <a:defRPr/>
            </a:pPr>
            <a:r>
              <a:rPr lang="fr-FR" altLang="fr-FR" dirty="0" smtClean="0"/>
              <a:t>- 5 - </a:t>
            </a:r>
            <a:endParaRPr lang="fr-FR" alt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577850" y="381000"/>
            <a:ext cx="8667750" cy="1415772"/>
          </a:xfrm>
          <a:prstGeom prst="rect">
            <a:avLst/>
          </a:prstGeom>
          <a:noFill/>
          <a:ln w="9525">
            <a:noFill/>
            <a:miter lim="800000"/>
            <a:headEnd/>
            <a:tailEnd/>
          </a:ln>
        </p:spPr>
        <p:txBody>
          <a:bodyPr wrap="square">
            <a:spAutoFit/>
          </a:bodyPr>
          <a:lstStyle/>
          <a:p>
            <a:pPr lvl="0" algn="just">
              <a:spcAft>
                <a:spcPts val="600"/>
              </a:spcAft>
            </a:pPr>
            <a:r>
              <a:rPr lang="fr-FR" altLang="fr-FR" sz="1100" b="1" dirty="0">
                <a:solidFill>
                  <a:srgbClr val="982014"/>
                </a:solidFill>
                <a:ea typeface="SimSun" pitchFamily="2" charset="-122"/>
              </a:rPr>
              <a:t>	</a:t>
            </a:r>
            <a:r>
              <a:rPr lang="fr-FR" altLang="fr-FR" sz="2000" b="1" dirty="0" smtClean="0">
                <a:solidFill>
                  <a:srgbClr val="879A43"/>
                </a:solidFill>
                <a:ea typeface="SimSun" pitchFamily="2" charset="-122"/>
              </a:rPr>
              <a:t>« Un Toit à Partager »</a:t>
            </a:r>
            <a:r>
              <a:rPr lang="fr-FR" sz="2000" dirty="0">
                <a:cs typeface="Times New Roman" pitchFamily="18" charset="0"/>
              </a:rPr>
              <a:t> </a:t>
            </a:r>
            <a:endParaRPr lang="fr-FR" sz="2000" dirty="0" smtClean="0">
              <a:cs typeface="Times New Roman" pitchFamily="18" charset="0"/>
            </a:endParaRPr>
          </a:p>
          <a:p>
            <a:pPr algn="just">
              <a:spcAft>
                <a:spcPts val="600"/>
              </a:spcAft>
            </a:pPr>
            <a:endParaRPr lang="fr-FR" altLang="fr-FR" sz="2000" b="1" dirty="0" smtClean="0">
              <a:solidFill>
                <a:srgbClr val="879A43"/>
              </a:solidFill>
              <a:ea typeface="SimSun" pitchFamily="2" charset="-122"/>
            </a:endParaRPr>
          </a:p>
          <a:p>
            <a:pPr algn="just">
              <a:spcAft>
                <a:spcPts val="600"/>
              </a:spcAft>
            </a:pPr>
            <a:endParaRPr lang="fr-FR" altLang="fr-FR" sz="2000" b="1" dirty="0">
              <a:solidFill>
                <a:srgbClr val="982014"/>
              </a:solidFill>
              <a:ea typeface="SimSun" pitchFamily="2" charset="-122"/>
            </a:endParaRPr>
          </a:p>
          <a:p>
            <a:pPr algn="just">
              <a:spcAft>
                <a:spcPts val="600"/>
              </a:spcAft>
            </a:pPr>
            <a:endParaRPr lang="fr-FR" altLang="fr-FR" sz="1100" dirty="0">
              <a:ea typeface="SimSun" pitchFamily="2" charset="-122"/>
            </a:endParaRPr>
          </a:p>
        </p:txBody>
      </p:sp>
      <p:sp>
        <p:nvSpPr>
          <p:cNvPr id="4100" name="AutoShape 3"/>
          <p:cNvSpPr>
            <a:spLocks noChangeArrowheads="1"/>
          </p:cNvSpPr>
          <p:nvPr/>
        </p:nvSpPr>
        <p:spPr bwMode="auto">
          <a:xfrm>
            <a:off x="412750" y="304800"/>
            <a:ext cx="8997950" cy="5715000"/>
          </a:xfrm>
          <a:prstGeom prst="roundRect">
            <a:avLst>
              <a:gd name="adj" fmla="val 16667"/>
            </a:avLst>
          </a:prstGeom>
          <a:noFill/>
          <a:ln w="50800">
            <a:solidFill>
              <a:srgbClr val="982014"/>
            </a:solidFill>
            <a:round/>
            <a:headEnd/>
            <a:tailEnd/>
          </a:ln>
        </p:spPr>
        <p:txBody>
          <a:bodyPr wrap="none" anchor="ctr"/>
          <a:lstStyle/>
          <a:p>
            <a:endParaRPr lang="fr-FR" altLang="fr-FR" dirty="0"/>
          </a:p>
        </p:txBody>
      </p:sp>
      <p:sp>
        <p:nvSpPr>
          <p:cNvPr id="4102" name="AutoShape 10"/>
          <p:cNvSpPr>
            <a:spLocks noChangeArrowheads="1"/>
          </p:cNvSpPr>
          <p:nvPr/>
        </p:nvSpPr>
        <p:spPr bwMode="auto">
          <a:xfrm>
            <a:off x="1496616" y="1412776"/>
            <a:ext cx="6912768" cy="4032448"/>
          </a:xfrm>
          <a:prstGeom prst="foldedCorner">
            <a:avLst>
              <a:gd name="adj" fmla="val 12500"/>
            </a:avLst>
          </a:prstGeom>
          <a:solidFill>
            <a:schemeClr val="bg1">
              <a:lumMod val="95000"/>
            </a:schemeClr>
          </a:solidFill>
          <a:ln w="9525">
            <a:solidFill>
              <a:schemeClr val="tx1"/>
            </a:solidFill>
            <a:round/>
            <a:headEnd/>
            <a:tailEnd/>
          </a:ln>
        </p:spPr>
        <p:txBody>
          <a:bodyPr wrap="none" anchor="ctr"/>
          <a:lstStyle/>
          <a:p>
            <a:endParaRPr lang="fr-FR" altLang="fr-FR" dirty="0"/>
          </a:p>
        </p:txBody>
      </p:sp>
      <p:sp>
        <p:nvSpPr>
          <p:cNvPr id="4107" name="AutoShape 11" descr="imap://anne%2Erichard%40generationsetcultures%2Efr@ssl0.ovh.net:993/fetch%3EUID%3E.INBOX.Templates%3E8?part=1.2&amp;filename=clip_image002.gif"/>
          <p:cNvSpPr>
            <a:spLocks noChangeAspect="1" noChangeArrowheads="1"/>
          </p:cNvSpPr>
          <p:nvPr/>
        </p:nvSpPr>
        <p:spPr bwMode="auto">
          <a:xfrm>
            <a:off x="130175" y="38100"/>
            <a:ext cx="514350" cy="409575"/>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11" name="Image 10" descr="E:\logos\NOUVEAU LOGO TAP.png"/>
          <p:cNvPicPr/>
          <p:nvPr/>
        </p:nvPicPr>
        <p:blipFill>
          <a:blip r:embed="rId3"/>
          <a:srcRect/>
          <a:stretch>
            <a:fillRect/>
          </a:stretch>
        </p:blipFill>
        <p:spPr bwMode="auto">
          <a:xfrm>
            <a:off x="920552" y="260648"/>
            <a:ext cx="657225" cy="524761"/>
          </a:xfrm>
          <a:prstGeom prst="rect">
            <a:avLst/>
          </a:prstGeom>
          <a:noFill/>
          <a:ln w="9525">
            <a:noFill/>
            <a:miter lim="800000"/>
            <a:headEnd/>
            <a:tailEnd/>
          </a:ln>
        </p:spPr>
      </p:pic>
      <p:sp>
        <p:nvSpPr>
          <p:cNvPr id="4108" name="Rectangle 12"/>
          <p:cNvSpPr>
            <a:spLocks noChangeArrowheads="1"/>
          </p:cNvSpPr>
          <p:nvPr/>
        </p:nvSpPr>
        <p:spPr bwMode="auto">
          <a:xfrm>
            <a:off x="1496616" y="1366665"/>
            <a:ext cx="6768752"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800" b="1" i="1" dirty="0" smtClean="0"/>
              <a:t>	:			</a:t>
            </a:r>
          </a:p>
          <a:p>
            <a:endParaRPr lang="fr-FR" sz="1800" b="1" i="1" dirty="0" smtClean="0"/>
          </a:p>
          <a:p>
            <a:r>
              <a:rPr lang="fr-FR" sz="1400" b="1" i="1" dirty="0" smtClean="0"/>
              <a:t>*le </a:t>
            </a:r>
            <a:r>
              <a:rPr lang="fr-FR" sz="1400" b="1" i="1" dirty="0"/>
              <a:t>dispositif a permis à 71% des seniors de rompre leur isolement, à 19% des seniors de reculer une entrée en maison de retraite et à 10% des seniors de reculer une hospitalisation</a:t>
            </a:r>
            <a:r>
              <a:rPr lang="fr-FR" sz="1400" b="1" i="1" dirty="0" smtClean="0"/>
              <a:t>.</a:t>
            </a:r>
          </a:p>
          <a:p>
            <a:endParaRPr lang="fr-FR" sz="1400" b="1" dirty="0" smtClean="0"/>
          </a:p>
          <a:p>
            <a:r>
              <a:rPr lang="fr-FR" sz="1400" b="1" i="1" dirty="0"/>
              <a:t>*67% des seniors sont très satisfaits de la relation établie avec le jeune, 25% sont satisfaits et seulement 8% qualifient la relation établie de moyenne. Ils jugent que le dispositif leur a apporté du confort (35%), une vie de famille (35%), du lien social (9%), un avantage financier (7%), un échange de compétences (6%), la découverte d’une nouvelle culture (5%), une amitié profonde (3</a:t>
            </a:r>
            <a:r>
              <a:rPr lang="fr-FR" sz="1400" b="1" i="1" dirty="0" smtClean="0"/>
              <a:t>%).</a:t>
            </a:r>
          </a:p>
          <a:p>
            <a:endParaRPr lang="fr-FR" sz="1400" b="1" dirty="0" smtClean="0"/>
          </a:p>
          <a:p>
            <a:r>
              <a:rPr lang="fr-FR" sz="1400" b="1" i="1" dirty="0"/>
              <a:t>*69% des jeunes sont très satisfaits de la relation établie avec le  senior, 16% sont satisfaits et seulement 15% qualifient la relation établie de moyenne. Ils jugent que le dispositif leur a apporté un échange de compétences (31%), 23% une vie dans la maison (23%), du lien social (15%), la découverte d’une nouvelle culture (12%), de la sécurité (8%), une vie de famille (6%), une amitié profonde (5%).</a:t>
            </a:r>
            <a:endParaRPr lang="fr-FR" sz="1400" b="1"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000" b="1" i="0" u="none" strike="noStrike" cap="none" normalizeH="0" baseline="0" dirty="0" smtClean="0">
              <a:ln>
                <a:noFill/>
              </a:ln>
              <a:solidFill>
                <a:schemeClr val="tx1"/>
              </a:solidFill>
              <a:effectLst/>
              <a:latin typeface="Arial Narrow" pitchFamily="34" charset="0"/>
              <a:ea typeface="MS PGothic" pitchFamily="34" charset="-128"/>
            </a:endParaRPr>
          </a:p>
        </p:txBody>
      </p:sp>
      <p:sp>
        <p:nvSpPr>
          <p:cNvPr id="12" name="Espace réservé du pied de page 11"/>
          <p:cNvSpPr>
            <a:spLocks noGrp="1"/>
          </p:cNvSpPr>
          <p:nvPr>
            <p:ph type="ftr" sz="quarter" idx="10"/>
          </p:nvPr>
        </p:nvSpPr>
        <p:spPr>
          <a:solidFill>
            <a:schemeClr val="bg1"/>
          </a:solidFill>
        </p:spPr>
        <p:txBody>
          <a:bodyPr/>
          <a:lstStyle/>
          <a:p>
            <a:pPr>
              <a:defRPr/>
            </a:pPr>
            <a:r>
              <a:rPr lang="fr-FR" altLang="fr-FR" dirty="0" smtClean="0"/>
              <a:t>"Générations et Cultures" Rapport d'Activité </a:t>
            </a:r>
            <a:r>
              <a:rPr lang="fr-FR" altLang="fr-FR" dirty="0" smtClean="0"/>
              <a:t>2014 </a:t>
            </a:r>
            <a:endParaRPr lang="fr-FR" altLang="fr-FR" dirty="0" smtClean="0"/>
          </a:p>
          <a:p>
            <a:pPr>
              <a:defRPr/>
            </a:pPr>
            <a:endParaRPr lang="fr-FR" altLang="fr-FR" dirty="0" smtClean="0"/>
          </a:p>
          <a:p>
            <a:pPr>
              <a:defRPr/>
            </a:pPr>
            <a:r>
              <a:rPr lang="fr-FR" altLang="fr-FR" dirty="0" smtClean="0"/>
              <a:t>- 6 -</a:t>
            </a:r>
            <a:endParaRPr lang="fr-FR" altLang="fr-FR" dirty="0"/>
          </a:p>
        </p:txBody>
      </p:sp>
      <p:pic>
        <p:nvPicPr>
          <p:cNvPr id="13" name="Image 12" descr="http://www.google.fr/url?source=imglanding&amp;ct=img&amp;q=http://l.thumbs.canstockphoto.com/canstock6261155.jpg&amp;sa=X&amp;ei=IE9oVajCCMG0UqjYgNgF&amp;ved=0CAkQ8wc&amp;usg=AFQjCNFckI9ECPaHynE4XgzyKW2rKXaW0A"/>
          <p:cNvPicPr/>
          <p:nvPr/>
        </p:nvPicPr>
        <p:blipFill>
          <a:blip r:embed="rId4"/>
          <a:srcRect/>
          <a:stretch>
            <a:fillRect/>
          </a:stretch>
        </p:blipFill>
        <p:spPr bwMode="auto">
          <a:xfrm>
            <a:off x="1568624" y="1484784"/>
            <a:ext cx="792088" cy="504056"/>
          </a:xfrm>
          <a:prstGeom prst="rect">
            <a:avLst/>
          </a:prstGeom>
          <a:solidFill>
            <a:srgbClr val="92D050"/>
          </a:solid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577850" y="381000"/>
            <a:ext cx="8667750" cy="2569934"/>
          </a:xfrm>
          <a:prstGeom prst="rect">
            <a:avLst/>
          </a:prstGeom>
          <a:noFill/>
          <a:ln w="9525">
            <a:noFill/>
            <a:miter lim="800000"/>
            <a:headEnd/>
            <a:tailEnd/>
          </a:ln>
        </p:spPr>
        <p:txBody>
          <a:bodyPr wrap="square">
            <a:spAutoFit/>
          </a:bodyPr>
          <a:lstStyle/>
          <a:p>
            <a:pPr algn="just">
              <a:spcAft>
                <a:spcPts val="600"/>
              </a:spcAft>
            </a:pPr>
            <a:r>
              <a:rPr lang="fr-FR" altLang="fr-FR" sz="1100" b="1" dirty="0">
                <a:solidFill>
                  <a:srgbClr val="982014"/>
                </a:solidFill>
                <a:ea typeface="SimSun" pitchFamily="2" charset="-122"/>
              </a:rPr>
              <a:t>	</a:t>
            </a:r>
            <a:r>
              <a:rPr lang="fr-FR" altLang="fr-FR" sz="2000" b="1" dirty="0" smtClean="0">
                <a:solidFill>
                  <a:srgbClr val="879A43"/>
                </a:solidFill>
                <a:ea typeface="SimSun" pitchFamily="2" charset="-122"/>
              </a:rPr>
              <a:t>« Un Toit à Partager » suite :</a:t>
            </a:r>
          </a:p>
          <a:p>
            <a:pPr algn="just">
              <a:spcAft>
                <a:spcPts val="600"/>
              </a:spcAft>
            </a:pPr>
            <a:r>
              <a:rPr lang="fr-FR" sz="1600" dirty="0" smtClean="0"/>
              <a:t>;</a:t>
            </a:r>
            <a:endParaRPr lang="fr-FR" sz="1600" dirty="0"/>
          </a:p>
          <a:p>
            <a:pPr lvl="0" algn="just">
              <a:spcAft>
                <a:spcPts val="600"/>
              </a:spcAft>
            </a:pPr>
            <a:endParaRPr lang="fr-FR" altLang="fr-FR" sz="2000" b="1" dirty="0" smtClean="0">
              <a:solidFill>
                <a:srgbClr val="879A43"/>
              </a:solidFill>
              <a:ea typeface="SimSun" pitchFamily="2" charset="-122"/>
            </a:endParaRPr>
          </a:p>
          <a:p>
            <a:pPr lvl="0" algn="just">
              <a:spcAft>
                <a:spcPts val="600"/>
              </a:spcAft>
            </a:pPr>
            <a:r>
              <a:rPr lang="fr-FR" sz="2000" dirty="0" smtClean="0">
                <a:cs typeface="Times New Roman" pitchFamily="18" charset="0"/>
              </a:rPr>
              <a:t> </a:t>
            </a:r>
          </a:p>
          <a:p>
            <a:pPr algn="just">
              <a:spcAft>
                <a:spcPts val="600"/>
              </a:spcAft>
            </a:pPr>
            <a:endParaRPr lang="fr-FR" altLang="fr-FR" sz="2000" b="1" dirty="0" smtClean="0">
              <a:solidFill>
                <a:srgbClr val="879A43"/>
              </a:solidFill>
              <a:ea typeface="SimSun" pitchFamily="2" charset="-122"/>
            </a:endParaRPr>
          </a:p>
          <a:p>
            <a:pPr algn="just">
              <a:spcAft>
                <a:spcPts val="600"/>
              </a:spcAft>
            </a:pPr>
            <a:endParaRPr lang="fr-FR" altLang="fr-FR" sz="2000" b="1" dirty="0">
              <a:solidFill>
                <a:srgbClr val="982014"/>
              </a:solidFill>
              <a:ea typeface="SimSun" pitchFamily="2" charset="-122"/>
            </a:endParaRPr>
          </a:p>
          <a:p>
            <a:pPr algn="just">
              <a:spcAft>
                <a:spcPts val="600"/>
              </a:spcAft>
            </a:pPr>
            <a:endParaRPr lang="fr-FR" altLang="fr-FR" sz="1100" dirty="0">
              <a:ea typeface="SimSun" pitchFamily="2" charset="-122"/>
            </a:endParaRPr>
          </a:p>
        </p:txBody>
      </p:sp>
      <p:sp>
        <p:nvSpPr>
          <p:cNvPr id="4100" name="AutoShape 3"/>
          <p:cNvSpPr>
            <a:spLocks noChangeArrowheads="1"/>
          </p:cNvSpPr>
          <p:nvPr/>
        </p:nvSpPr>
        <p:spPr bwMode="auto">
          <a:xfrm>
            <a:off x="412750" y="304800"/>
            <a:ext cx="8997950" cy="5715000"/>
          </a:xfrm>
          <a:prstGeom prst="roundRect">
            <a:avLst>
              <a:gd name="adj" fmla="val 16667"/>
            </a:avLst>
          </a:prstGeom>
          <a:noFill/>
          <a:ln w="50800">
            <a:solidFill>
              <a:srgbClr val="982014"/>
            </a:solidFill>
            <a:round/>
            <a:headEnd/>
            <a:tailEnd/>
          </a:ln>
        </p:spPr>
        <p:txBody>
          <a:bodyPr wrap="none" anchor="ctr"/>
          <a:lstStyle/>
          <a:p>
            <a:endParaRPr lang="fr-FR" altLang="fr-FR" dirty="0"/>
          </a:p>
        </p:txBody>
      </p:sp>
      <p:sp>
        <p:nvSpPr>
          <p:cNvPr id="4102" name="AutoShape 10"/>
          <p:cNvSpPr>
            <a:spLocks noChangeArrowheads="1"/>
          </p:cNvSpPr>
          <p:nvPr/>
        </p:nvSpPr>
        <p:spPr bwMode="auto">
          <a:xfrm>
            <a:off x="1280592" y="1412776"/>
            <a:ext cx="6912768" cy="4032448"/>
          </a:xfrm>
          <a:prstGeom prst="foldedCorner">
            <a:avLst>
              <a:gd name="adj" fmla="val 12500"/>
            </a:avLst>
          </a:prstGeom>
          <a:solidFill>
            <a:srgbClr val="FEF3A0"/>
          </a:solidFill>
          <a:ln w="9525">
            <a:solidFill>
              <a:schemeClr val="tx1"/>
            </a:solidFill>
            <a:round/>
            <a:headEnd/>
            <a:tailEnd/>
          </a:ln>
        </p:spPr>
        <p:txBody>
          <a:bodyPr wrap="none" anchor="ctr"/>
          <a:lstStyle/>
          <a:p>
            <a:endParaRPr lang="fr-FR" altLang="fr-FR" dirty="0"/>
          </a:p>
        </p:txBody>
      </p:sp>
      <p:sp>
        <p:nvSpPr>
          <p:cNvPr id="4107" name="AutoShape 11" descr="imap://anne%2Erichard%40generationsetcultures%2Efr@ssl0.ovh.net:993/fetch%3EUID%3E.INBOX.Templates%3E8?part=1.2&amp;filename=clip_image002.gif"/>
          <p:cNvSpPr>
            <a:spLocks noChangeAspect="1" noChangeArrowheads="1"/>
          </p:cNvSpPr>
          <p:nvPr/>
        </p:nvSpPr>
        <p:spPr bwMode="auto">
          <a:xfrm>
            <a:off x="130175" y="38100"/>
            <a:ext cx="514350" cy="409575"/>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11" name="Image 10" descr="E:\logos\NOUVEAU LOGO TAP.png"/>
          <p:cNvPicPr/>
          <p:nvPr/>
        </p:nvPicPr>
        <p:blipFill>
          <a:blip r:embed="rId3"/>
          <a:srcRect/>
          <a:stretch>
            <a:fillRect/>
          </a:stretch>
        </p:blipFill>
        <p:spPr bwMode="auto">
          <a:xfrm>
            <a:off x="920552" y="260648"/>
            <a:ext cx="657225" cy="524761"/>
          </a:xfrm>
          <a:prstGeom prst="rect">
            <a:avLst/>
          </a:prstGeom>
          <a:noFill/>
          <a:ln w="9525">
            <a:noFill/>
            <a:miter lim="800000"/>
            <a:headEnd/>
            <a:tailEnd/>
          </a:ln>
        </p:spPr>
      </p:pic>
      <p:sp>
        <p:nvSpPr>
          <p:cNvPr id="4108" name="Rectangle 12"/>
          <p:cNvSpPr>
            <a:spLocks noChangeArrowheads="1"/>
          </p:cNvSpPr>
          <p:nvPr/>
        </p:nvSpPr>
        <p:spPr bwMode="auto">
          <a:xfrm>
            <a:off x="1280592" y="3151767"/>
            <a:ext cx="676875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000" b="1" i="0" u="none" strike="noStrike" cap="none" normalizeH="0" baseline="0" dirty="0" smtClean="0">
              <a:ln>
                <a:noFill/>
              </a:ln>
              <a:solidFill>
                <a:schemeClr val="tx1"/>
              </a:solidFill>
              <a:effectLst/>
              <a:latin typeface="Arial Narrow" pitchFamily="34" charset="0"/>
              <a:ea typeface="MS PGothic" pitchFamily="34" charset="-128"/>
            </a:endParaRPr>
          </a:p>
        </p:txBody>
      </p:sp>
      <p:sp>
        <p:nvSpPr>
          <p:cNvPr id="56322" name="Rectangle 2"/>
          <p:cNvSpPr>
            <a:spLocks noChangeArrowheads="1"/>
          </p:cNvSpPr>
          <p:nvPr/>
        </p:nvSpPr>
        <p:spPr bwMode="auto">
          <a:xfrm>
            <a:off x="1352600" y="1262610"/>
            <a:ext cx="6984776"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endParaRPr>
          </a:p>
          <a:p>
            <a:pPr lvl="0"/>
            <a:r>
              <a:rPr lang="fr-FR" sz="1200" dirty="0" smtClean="0"/>
              <a:t> </a:t>
            </a:r>
            <a:r>
              <a:rPr lang="fr-FR" sz="1200" b="1" dirty="0" smtClean="0"/>
              <a:t>Deux actions collectives se sont déroulées en 2014 :</a:t>
            </a:r>
          </a:p>
          <a:p>
            <a:pPr lvl="0"/>
            <a:r>
              <a:rPr kumimoji="0" lang="fr-FR" sz="12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 Un atelier nutrition et di</a:t>
            </a:r>
            <a:r>
              <a:rPr kumimoji="0" lang="fr-FR" sz="12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2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t</a:t>
            </a:r>
            <a:r>
              <a:rPr kumimoji="0" lang="fr-FR" sz="12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2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tique alliant conseils pour cuisiner </a:t>
            </a:r>
            <a:r>
              <a:rPr kumimoji="0" lang="fr-FR" sz="12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2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quilibr</a:t>
            </a:r>
            <a:r>
              <a:rPr kumimoji="0" lang="fr-FR" sz="12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2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avec un petit budget et exercices 	pratiques, avec l</a:t>
            </a:r>
            <a:r>
              <a:rPr kumimoji="0" lang="fr-FR" sz="1200" b="0" i="0" u="none" strike="noStrike" cap="none" normalizeH="0" baseline="0" dirty="0" smtClean="0">
                <a:ln>
                  <a:noFill/>
                </a:ln>
                <a:solidFill>
                  <a:schemeClr val="tx1"/>
                </a:solidFill>
                <a:effectLst/>
                <a:latin typeface="Calibri"/>
                <a:ea typeface="MS PGothic" pitchFamily="34" charset="-128"/>
                <a:cs typeface="Calibri" pitchFamily="34" charset="0"/>
              </a:rPr>
              <a:t>’</a:t>
            </a:r>
            <a:r>
              <a:rPr kumimoji="0" lang="fr-FR" sz="12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appui de de l</a:t>
            </a:r>
            <a:r>
              <a:rPr kumimoji="0" lang="fr-FR" sz="1200" b="0" i="0" u="none" strike="noStrike" cap="none" normalizeH="0" baseline="0" dirty="0" smtClean="0">
                <a:ln>
                  <a:noFill/>
                </a:ln>
                <a:solidFill>
                  <a:schemeClr val="tx1"/>
                </a:solidFill>
                <a:effectLst/>
                <a:latin typeface="Calibri"/>
                <a:ea typeface="MS PGothic" pitchFamily="34" charset="-128"/>
                <a:cs typeface="Calibri" pitchFamily="34" charset="0"/>
              </a:rPr>
              <a:t>’</a:t>
            </a:r>
            <a:r>
              <a:rPr kumimoji="0" lang="fr-FR" sz="12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Institut Pasteur de Lille, le 8 novembre  - 17 participants, 9 </a:t>
            </a:r>
            <a:r>
              <a:rPr lang="fr-FR" sz="1200" dirty="0" smtClean="0">
                <a:cs typeface="Calibri" pitchFamily="34" charset="0"/>
              </a:rPr>
              <a:t>seniors et 8 </a:t>
            </a:r>
            <a:r>
              <a:rPr kumimoji="0" lang="fr-FR" sz="12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	jeunes</a:t>
            </a:r>
            <a:r>
              <a:rPr kumimoji="0" lang="fr-FR" sz="1200" b="0" i="0" u="none" strike="noStrike" cap="none" normalizeH="0" baseline="0" dirty="0" smtClean="0">
                <a:ln>
                  <a:noFill/>
                </a:ln>
                <a:solidFill>
                  <a:schemeClr val="tx1"/>
                </a:solidFill>
                <a:effectLst/>
                <a:latin typeface="Calibri"/>
                <a:ea typeface="MS PGothic" pitchFamily="34" charset="-128"/>
                <a:cs typeface="Calibri" pitchFamily="34" charset="0"/>
              </a:rPr>
              <a:t> </a:t>
            </a:r>
            <a:r>
              <a:rPr kumimoji="0" lang="fr-FR" sz="12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a:t>
            </a:r>
            <a:endParaRPr kumimoji="0" lang="fr-FR" sz="1200" b="0" i="0" u="none" strike="noStrike" cap="none" normalizeH="0" baseline="0" dirty="0" smtClean="0">
              <a:ln>
                <a:noFill/>
              </a:ln>
              <a:solidFill>
                <a:schemeClr val="tx1"/>
              </a:solidFill>
              <a:effectLst/>
              <a:latin typeface="Arial Narrow" pitchFamily="34" charset="0"/>
              <a:ea typeface="MS PGothic" pitchFamily="34" charset="-128"/>
            </a:endParaRPr>
          </a:p>
          <a:p>
            <a:pPr lvl="2">
              <a:buFontTx/>
              <a:buChar char="-"/>
            </a:pPr>
            <a:r>
              <a:rPr kumimoji="0" lang="fr-FR" sz="12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Une Auberge Espagnole, le 6 d</a:t>
            </a:r>
            <a:r>
              <a:rPr kumimoji="0" lang="fr-FR" sz="1200" b="0" i="0" u="none" strike="noStrike" cap="none" normalizeH="0" baseline="0" dirty="0" smtClean="0">
                <a:ln>
                  <a:noFill/>
                </a:ln>
                <a:solidFill>
                  <a:schemeClr val="tx1"/>
                </a:solidFill>
                <a:effectLst/>
                <a:latin typeface="Calibri"/>
                <a:ea typeface="MS PGothic" pitchFamily="34" charset="-128"/>
                <a:cs typeface="Calibri" pitchFamily="34" charset="0"/>
              </a:rPr>
              <a:t>é</a:t>
            </a:r>
            <a:r>
              <a:rPr kumimoji="0" lang="fr-FR" sz="12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rPr>
              <a:t>cembre - 20 seniors et jeunes et 4 administrateurs.</a:t>
            </a:r>
          </a:p>
          <a:p>
            <a:pPr lvl="2">
              <a:buFontTx/>
              <a:buChar char="-"/>
            </a:pPr>
            <a:endParaRPr kumimoji="0" lang="fr-FR" sz="1200" b="0" i="0" u="none" strike="noStrike" cap="none" normalizeH="0" baseline="0" dirty="0" smtClean="0">
              <a:ln>
                <a:noFill/>
              </a:ln>
              <a:solidFill>
                <a:schemeClr val="tx1"/>
              </a:solidFill>
              <a:effectLst/>
              <a:latin typeface="Arial Narrow" pitchFamily="34" charset="0"/>
              <a:ea typeface="MS PGothic" pitchFamily="34" charset="-128"/>
              <a:cs typeface="Calibri" pitchFamily="34" charset="0"/>
            </a:endParaRPr>
          </a:p>
          <a:p>
            <a:pPr algn="ctr"/>
            <a:r>
              <a:rPr lang="fr-FR" sz="1200" dirty="0" smtClean="0"/>
              <a:t>_________________________________ </a:t>
            </a:r>
          </a:p>
          <a:p>
            <a:endParaRPr lang="fr-FR" sz="1200" dirty="0" smtClean="0"/>
          </a:p>
          <a:p>
            <a:r>
              <a:rPr lang="fr-FR" sz="1200" b="1" dirty="0" smtClean="0"/>
              <a:t>Notre association  a mobilisé 8 bailleurs sociaux </a:t>
            </a:r>
            <a:r>
              <a:rPr lang="fr-FR" sz="1200" dirty="0" smtClean="0"/>
              <a:t>afin</a:t>
            </a:r>
            <a:r>
              <a:rPr lang="fr-FR" sz="1200" b="1" dirty="0" smtClean="0"/>
              <a:t> </a:t>
            </a:r>
            <a:r>
              <a:rPr lang="fr-FR" sz="1200" dirty="0" smtClean="0"/>
              <a:t>qu’ils proposent le dispositif à leurs locataires seniors dans le cadre de la loi Molle </a:t>
            </a:r>
            <a:r>
              <a:rPr lang="fr-FR" sz="1200" b="1" dirty="0" smtClean="0"/>
              <a:t>: Lille Métropole Habitat</a:t>
            </a:r>
            <a:r>
              <a:rPr lang="fr-FR" sz="1200" dirty="0" smtClean="0"/>
              <a:t>, </a:t>
            </a:r>
            <a:r>
              <a:rPr lang="fr-FR" sz="1200" b="1" dirty="0" smtClean="0"/>
              <a:t>Partenord Habitat, Notre Logis</a:t>
            </a:r>
            <a:r>
              <a:rPr lang="fr-FR" sz="1200" dirty="0" smtClean="0"/>
              <a:t>, </a:t>
            </a:r>
            <a:r>
              <a:rPr lang="fr-FR" sz="1200" b="1" dirty="0" smtClean="0"/>
              <a:t>Habitat 62/59</a:t>
            </a:r>
            <a:r>
              <a:rPr lang="fr-FR" sz="1200" dirty="0" smtClean="0"/>
              <a:t>, </a:t>
            </a:r>
            <a:r>
              <a:rPr lang="fr-FR" sz="1200" b="1" dirty="0" smtClean="0"/>
              <a:t>Maisons et Cités</a:t>
            </a:r>
            <a:r>
              <a:rPr lang="fr-FR" sz="1200" dirty="0" smtClean="0"/>
              <a:t>, Société Régionale des Cités et Jardins,  SIA Habitat, Notre Logis , Pas de Calais Habitat </a:t>
            </a:r>
          </a:p>
          <a:p>
            <a:r>
              <a:rPr lang="fr-FR" sz="1200" dirty="0" smtClean="0"/>
              <a:t>5 ont engagé une démarche active auprès de leurs locataires (soulignés en gras)</a:t>
            </a:r>
          </a:p>
          <a:p>
            <a:endParaRPr lang="fr-FR" sz="1200" dirty="0" smtClean="0"/>
          </a:p>
          <a:p>
            <a:r>
              <a:rPr lang="fr-FR" sz="1200" dirty="0" smtClean="0"/>
              <a:t>Un premier binôme a été créé avec un senior locataire d’Habitat 62- 59</a:t>
            </a:r>
          </a:p>
          <a:p>
            <a:pPr algn="ctr"/>
            <a:r>
              <a:rPr lang="fr-FR" sz="1200" dirty="0" smtClean="0"/>
              <a:t>_________________________________ </a:t>
            </a:r>
          </a:p>
          <a:p>
            <a:r>
              <a:rPr lang="fr-FR" sz="1200" dirty="0" smtClean="0"/>
              <a:t>De nombreuses </a:t>
            </a:r>
            <a:r>
              <a:rPr lang="fr-FR" sz="1200" b="1" dirty="0" smtClean="0"/>
              <a:t>rencontres </a:t>
            </a:r>
            <a:r>
              <a:rPr lang="fr-FR" sz="1200" dirty="0" smtClean="0"/>
              <a:t>ont été menées pour permettre ce développement : 19 élus de Collectivités locales ou Conseils Généraux, 22 directions de CCAS ou CLIC, 12 directions de Centres sociaux, 12 structures d’accompagnement de seniors, 17 structures d’accompagnement de jeunes.</a:t>
            </a:r>
          </a:p>
          <a:p>
            <a:pPr algn="ctr"/>
            <a:r>
              <a:rPr lang="fr-FR" sz="1200" dirty="0" smtClean="0"/>
              <a:t>___________________________________</a:t>
            </a:r>
          </a:p>
          <a:p>
            <a:r>
              <a:rPr lang="fr-FR" sz="1200" dirty="0" smtClean="0"/>
              <a:t>Nous avons participé à </a:t>
            </a:r>
            <a:r>
              <a:rPr lang="fr-FR" sz="1200" b="1" dirty="0" smtClean="0"/>
              <a:t>6 forums </a:t>
            </a:r>
            <a:r>
              <a:rPr lang="fr-FR" sz="1200" dirty="0" smtClean="0"/>
              <a:t>sur le logement </a:t>
            </a:r>
          </a:p>
          <a:p>
            <a:r>
              <a:rPr lang="fr-FR" sz="1200" dirty="0" smtClean="0"/>
              <a:t>			et bénéficié de 9 articles de presse.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000" b="0" i="0" u="none" strike="noStrike" cap="none" normalizeH="0" baseline="0" dirty="0" smtClean="0">
              <a:ln>
                <a:noFill/>
              </a:ln>
              <a:solidFill>
                <a:schemeClr val="tx1"/>
              </a:solidFill>
              <a:effectLst/>
              <a:latin typeface="Arial Narrow" pitchFamily="34" charset="0"/>
              <a:ea typeface="MS PGothic" pitchFamily="34" charset="-128"/>
            </a:endParaRPr>
          </a:p>
        </p:txBody>
      </p:sp>
      <p:pic>
        <p:nvPicPr>
          <p:cNvPr id="12" name="Image 11" descr="E:\DSC00466.JPG"/>
          <p:cNvPicPr/>
          <p:nvPr/>
        </p:nvPicPr>
        <p:blipFill>
          <a:blip r:embed="rId4"/>
          <a:srcRect/>
          <a:stretch>
            <a:fillRect/>
          </a:stretch>
        </p:blipFill>
        <p:spPr bwMode="auto">
          <a:xfrm>
            <a:off x="7545288" y="1052736"/>
            <a:ext cx="648072" cy="576063"/>
          </a:xfrm>
          <a:prstGeom prst="rect">
            <a:avLst/>
          </a:prstGeom>
          <a:noFill/>
          <a:ln w="9525">
            <a:noFill/>
            <a:miter lim="800000"/>
            <a:headEnd/>
            <a:tailEnd/>
          </a:ln>
        </p:spPr>
      </p:pic>
      <p:pic>
        <p:nvPicPr>
          <p:cNvPr id="14" name="Image 13" descr="Habitat 62/59"/>
          <p:cNvPicPr/>
          <p:nvPr/>
        </p:nvPicPr>
        <p:blipFill>
          <a:blip r:embed="rId5"/>
          <a:srcRect/>
          <a:stretch>
            <a:fillRect/>
          </a:stretch>
        </p:blipFill>
        <p:spPr bwMode="auto">
          <a:xfrm>
            <a:off x="632520" y="3140968"/>
            <a:ext cx="504056" cy="432048"/>
          </a:xfrm>
          <a:prstGeom prst="rect">
            <a:avLst/>
          </a:prstGeom>
          <a:noFill/>
          <a:ln w="9525">
            <a:noFill/>
            <a:miter lim="800000"/>
            <a:headEnd/>
            <a:tailEnd/>
          </a:ln>
        </p:spPr>
      </p:pic>
      <p:pic>
        <p:nvPicPr>
          <p:cNvPr id="15" name="Image 14" descr="http://www.google.fr/url?source=imglanding&amp;ct=img&amp;q=http://www.antee-formation.com/sites/default/files/meeting-clipart-612x459-m1uj4x.jpg&amp;sa=X&amp;ei=sANoVevEOozXUdyZgIAG&amp;ved=0CAkQ8wc&amp;usg=AFQjCNHjJpiXSUUkT1jiEhcv18ldyQdtUg"/>
          <p:cNvPicPr/>
          <p:nvPr/>
        </p:nvPicPr>
        <p:blipFill>
          <a:blip r:embed="rId6"/>
          <a:srcRect/>
          <a:stretch>
            <a:fillRect/>
          </a:stretch>
        </p:blipFill>
        <p:spPr bwMode="auto">
          <a:xfrm>
            <a:off x="8265368" y="3717032"/>
            <a:ext cx="695325" cy="521494"/>
          </a:xfrm>
          <a:prstGeom prst="rect">
            <a:avLst/>
          </a:prstGeom>
          <a:noFill/>
          <a:ln w="9525">
            <a:noFill/>
            <a:miter lim="800000"/>
            <a:headEnd/>
            <a:tailEnd/>
          </a:ln>
        </p:spPr>
      </p:pic>
      <p:sp>
        <p:nvSpPr>
          <p:cNvPr id="17" name="ZoneTexte 16"/>
          <p:cNvSpPr txBox="1"/>
          <p:nvPr/>
        </p:nvSpPr>
        <p:spPr>
          <a:xfrm>
            <a:off x="3512840" y="5085184"/>
            <a:ext cx="184731" cy="246221"/>
          </a:xfrm>
          <a:prstGeom prst="rect">
            <a:avLst/>
          </a:prstGeom>
          <a:noFill/>
        </p:spPr>
        <p:txBody>
          <a:bodyPr wrap="none" rtlCol="0">
            <a:spAutoFit/>
          </a:bodyPr>
          <a:lstStyle/>
          <a:p>
            <a:endParaRPr lang="fr-FR" dirty="0"/>
          </a:p>
        </p:txBody>
      </p:sp>
      <p:pic>
        <p:nvPicPr>
          <p:cNvPr id="18" name="Image 17" descr="http://www.google.fr/url?source=imglanding&amp;ct=img&amp;q=http://www.toplacommunication.com/wp-content/uploads/2012/06/journal_clr.jpg&amp;sa=X&amp;ei=VQVoVa2lCMKwUfeigfgH&amp;ved=0CAkQ8wc&amp;usg=AFQjCNG09Rjj5i9YY7yfKYtMqT71edhOpg"/>
          <p:cNvPicPr/>
          <p:nvPr/>
        </p:nvPicPr>
        <p:blipFill>
          <a:blip r:embed="rId7"/>
          <a:srcRect/>
          <a:stretch>
            <a:fillRect/>
          </a:stretch>
        </p:blipFill>
        <p:spPr bwMode="auto">
          <a:xfrm>
            <a:off x="3800872" y="5301208"/>
            <a:ext cx="498183" cy="504825"/>
          </a:xfrm>
          <a:prstGeom prst="rect">
            <a:avLst/>
          </a:prstGeom>
          <a:noFill/>
          <a:ln w="9525">
            <a:noFill/>
            <a:miter lim="800000"/>
            <a:headEnd/>
            <a:tailEnd/>
          </a:ln>
        </p:spPr>
      </p:pic>
      <p:sp>
        <p:nvSpPr>
          <p:cNvPr id="19" name="Espace réservé du pied de page 18"/>
          <p:cNvSpPr>
            <a:spLocks noGrp="1"/>
          </p:cNvSpPr>
          <p:nvPr>
            <p:ph type="ftr" sz="quarter" idx="10"/>
          </p:nvPr>
        </p:nvSpPr>
        <p:spPr>
          <a:xfrm>
            <a:off x="701675" y="6019800"/>
            <a:ext cx="8420100" cy="685800"/>
          </a:xfrm>
          <a:solidFill>
            <a:schemeClr val="bg1"/>
          </a:solidFill>
        </p:spPr>
        <p:txBody>
          <a:bodyPr/>
          <a:lstStyle/>
          <a:p>
            <a:pPr>
              <a:defRPr/>
            </a:pPr>
            <a:r>
              <a:rPr lang="fr-FR" altLang="fr-FR" dirty="0" smtClean="0"/>
              <a:t>"Générations et Cultures" Rapport d'Activité </a:t>
            </a:r>
            <a:r>
              <a:rPr lang="fr-FR" altLang="fr-FR" dirty="0" smtClean="0"/>
              <a:t>2014</a:t>
            </a:r>
            <a:endParaRPr lang="fr-FR" altLang="fr-FR" dirty="0" smtClean="0"/>
          </a:p>
          <a:p>
            <a:pPr>
              <a:defRPr/>
            </a:pPr>
            <a:endParaRPr lang="fr-FR" altLang="fr-FR" dirty="0" smtClean="0"/>
          </a:p>
          <a:p>
            <a:pPr>
              <a:defRPr/>
            </a:pPr>
            <a:r>
              <a:rPr lang="fr-FR" altLang="fr-FR" dirty="0" smtClean="0"/>
              <a:t>- 7- </a:t>
            </a:r>
            <a:endParaRPr lang="fr-FR" alt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3"/>
          <p:cNvSpPr>
            <a:spLocks noChangeArrowheads="1"/>
          </p:cNvSpPr>
          <p:nvPr/>
        </p:nvSpPr>
        <p:spPr bwMode="auto">
          <a:xfrm>
            <a:off x="412750" y="304800"/>
            <a:ext cx="8997950" cy="5715000"/>
          </a:xfrm>
          <a:prstGeom prst="roundRect">
            <a:avLst>
              <a:gd name="adj" fmla="val 16667"/>
            </a:avLst>
          </a:prstGeom>
          <a:noFill/>
          <a:ln w="50800">
            <a:solidFill>
              <a:srgbClr val="982014"/>
            </a:solidFill>
            <a:round/>
            <a:headEnd/>
            <a:tailEnd/>
          </a:ln>
        </p:spPr>
        <p:txBody>
          <a:bodyPr wrap="none" anchor="ctr"/>
          <a:lstStyle/>
          <a:p>
            <a:endParaRPr lang="fr-FR" altLang="fr-FR" dirty="0"/>
          </a:p>
        </p:txBody>
      </p:sp>
      <p:sp>
        <p:nvSpPr>
          <p:cNvPr id="5124" name="Text Box 7"/>
          <p:cNvSpPr txBox="1">
            <a:spLocks noChangeArrowheads="1"/>
          </p:cNvSpPr>
          <p:nvPr/>
        </p:nvSpPr>
        <p:spPr bwMode="auto">
          <a:xfrm>
            <a:off x="776536" y="1700808"/>
            <a:ext cx="7992888" cy="3744416"/>
          </a:xfrm>
          <a:prstGeom prst="rect">
            <a:avLst/>
          </a:prstGeom>
          <a:solidFill>
            <a:schemeClr val="bg1">
              <a:lumMod val="95000"/>
              <a:alpha val="50195"/>
            </a:schemeClr>
          </a:solidFill>
          <a:ln w="9525">
            <a:solidFill>
              <a:schemeClr val="tx1"/>
            </a:solidFill>
            <a:miter lim="800000"/>
            <a:headEnd/>
            <a:tailEnd/>
          </a:ln>
        </p:spPr>
        <p:txBody>
          <a:bodyPr/>
          <a:lstStyle/>
          <a:p>
            <a:pPr>
              <a:spcAft>
                <a:spcPts val="1000"/>
              </a:spcAft>
              <a:tabLst>
                <a:tab pos="0" algn="l"/>
              </a:tabLst>
            </a:pPr>
            <a:endParaRPr lang="fr-FR" altLang="fr-FR" sz="1100" dirty="0"/>
          </a:p>
        </p:txBody>
      </p:sp>
      <p:pic>
        <p:nvPicPr>
          <p:cNvPr id="6" name="Image 5" descr="E:\genération et culture\générations et cultures 2015\tract intervention ANNE.docx à modifier_Page_1.jpg"/>
          <p:cNvPicPr/>
          <p:nvPr/>
        </p:nvPicPr>
        <p:blipFill>
          <a:blip r:embed="rId3"/>
          <a:srcRect/>
          <a:stretch>
            <a:fillRect/>
          </a:stretch>
        </p:blipFill>
        <p:spPr bwMode="auto">
          <a:xfrm>
            <a:off x="7689304" y="188640"/>
            <a:ext cx="1368152" cy="1656184"/>
          </a:xfrm>
          <a:prstGeom prst="rect">
            <a:avLst/>
          </a:prstGeom>
          <a:noFill/>
          <a:ln w="9525">
            <a:noFill/>
            <a:miter lim="800000"/>
            <a:headEnd/>
            <a:tailEnd/>
          </a:ln>
        </p:spPr>
      </p:pic>
      <p:sp>
        <p:nvSpPr>
          <p:cNvPr id="7" name="ZoneTexte 6"/>
          <p:cNvSpPr txBox="1"/>
          <p:nvPr/>
        </p:nvSpPr>
        <p:spPr>
          <a:xfrm>
            <a:off x="2072680" y="692696"/>
            <a:ext cx="6264696" cy="400110"/>
          </a:xfrm>
          <a:prstGeom prst="rect">
            <a:avLst/>
          </a:prstGeom>
          <a:noFill/>
        </p:spPr>
        <p:txBody>
          <a:bodyPr wrap="square" rtlCol="0">
            <a:spAutoFit/>
          </a:bodyPr>
          <a:lstStyle/>
          <a:p>
            <a:r>
              <a:rPr lang="fr-FR" altLang="fr-FR" sz="2000" b="1" dirty="0" smtClean="0">
                <a:solidFill>
                  <a:srgbClr val="879A43"/>
                </a:solidFill>
                <a:ea typeface="SimSun" pitchFamily="2" charset="-122"/>
              </a:rPr>
              <a:t>L’intervention dans les foyers  ARELI et ADOMA</a:t>
            </a:r>
            <a:endParaRPr lang="fr-FR" sz="2000" dirty="0"/>
          </a:p>
        </p:txBody>
      </p:sp>
      <p:sp>
        <p:nvSpPr>
          <p:cNvPr id="17409" name="Rectangle 1"/>
          <p:cNvSpPr>
            <a:spLocks noChangeArrowheads="1"/>
          </p:cNvSpPr>
          <p:nvPr/>
        </p:nvSpPr>
        <p:spPr bwMode="auto">
          <a:xfrm>
            <a:off x="920552" y="1728875"/>
            <a:ext cx="828092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Notre action consiste </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cr</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er des liens entre les migrants âg</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s de plus de 60 ans, les adultes âg</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s de 25 </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55 ans r</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sidant dans les foyers et r</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sidences sociales et l'ensemble des habitants du territoire concern</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afin de lutter contre l</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isolement via la mise en place des temps de rencontres et d</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changes conviviaux.</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Nous sommes intervenus dans 5 r</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sidences ARELI  sur Lille, Tourcoing, Wattrelos et Faches -Thumesnil  et,</a:t>
            </a:r>
            <a:r>
              <a:rPr kumimoji="0" lang="fr-FR" sz="1400" b="0" i="0" u="none" strike="noStrike" cap="none" normalizeH="0" dirty="0" smtClean="0">
                <a:ln>
                  <a:noFill/>
                </a:ln>
                <a:solidFill>
                  <a:schemeClr val="tx1"/>
                </a:solidFill>
                <a:effectLst/>
                <a:latin typeface="Arial Narrow" pitchFamily="34" charset="0"/>
                <a:ea typeface="Calibri" pitchFamily="34" charset="0"/>
                <a:cs typeface="Times New Roman" pitchFamily="18" charset="0"/>
              </a:rPr>
              <a:t> </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pour la premi</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re fois, </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la demande initiale de la Ville de Dunkerque, dans la R</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sidence sociale La Batellerie g</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r</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e par ADOMA </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Dunkerque.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Ces actions ont concern</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environ 60 personnes âg</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es et adultes ayant particip</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activement aux actions et 30 autres qui y ont particip</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de fa</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on plus occasionnelle.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Environ 75  habitants et acteurs associatifs se sont associ</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s aux actions propos</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Les diff</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rents sites ont accueilli de multiples manifestations. De nombreuses festivit</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s y ont </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t</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 organis</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es</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 </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 des repas pr</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par</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s par les r</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sidents, des projections </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 d</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bats, la fête </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 </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Bienvenue </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à</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 Moulins</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 »</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 la fête des habitants du Virolois </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à</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 Tourcoing, la Fête  des Voisins  etc</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Des sorties dans les lieux culturels de la m</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tropole</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 </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ont </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t</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 organis</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é</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es</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 </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 IMA NPDC, semaine de l</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Afrique </a:t>
            </a:r>
            <a:r>
              <a:rPr kumimoji="0" lang="fr-FR" sz="1400" b="0" i="0" u="none" strike="noStrike" cap="none" normalizeH="0" baseline="0" dirty="0" smtClean="0">
                <a:ln>
                  <a:noFill/>
                </a:ln>
                <a:solidFill>
                  <a:schemeClr val="tx1"/>
                </a:solidFill>
                <a:effectLst/>
                <a:latin typeface="Calibri"/>
                <a:ea typeface="Calibri" pitchFamily="34" charset="0"/>
                <a:cs typeface="Calibri" pitchFamily="34" charset="0"/>
              </a:rPr>
              <a:t>à</a:t>
            </a:r>
            <a:r>
              <a:rPr kumimoji="0" lang="fr-FR" sz="1400" b="0" i="0" u="none" strike="noStrike" cap="none" normalizeH="0" baseline="0" dirty="0" smtClean="0">
                <a:ln>
                  <a:noFill/>
                </a:ln>
                <a:solidFill>
                  <a:schemeClr val="tx1"/>
                </a:solidFill>
                <a:effectLst/>
                <a:latin typeface="Arial Narrow" pitchFamily="34" charset="0"/>
                <a:ea typeface="Calibri" pitchFamily="34" charset="0"/>
                <a:cs typeface="Calibri" pitchFamily="34" charset="0"/>
              </a:rPr>
              <a:t> Roubaix, festival du film citoyen de Tourcoing, une visite du zoo de Lille.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ZoneTexte 8"/>
          <p:cNvSpPr txBox="1"/>
          <p:nvPr/>
        </p:nvSpPr>
        <p:spPr>
          <a:xfrm>
            <a:off x="1496616" y="1196752"/>
            <a:ext cx="184731" cy="246221"/>
          </a:xfrm>
          <a:prstGeom prst="rect">
            <a:avLst/>
          </a:prstGeom>
          <a:noFill/>
        </p:spPr>
        <p:txBody>
          <a:bodyPr wrap="none" rtlCol="0">
            <a:spAutoFit/>
          </a:bodyPr>
          <a:lstStyle/>
          <a:p>
            <a:endParaRPr lang="fr-FR" dirty="0"/>
          </a:p>
        </p:txBody>
      </p:sp>
      <p:sp>
        <p:nvSpPr>
          <p:cNvPr id="10" name="ZoneTexte 9"/>
          <p:cNvSpPr txBox="1"/>
          <p:nvPr/>
        </p:nvSpPr>
        <p:spPr>
          <a:xfrm>
            <a:off x="1208584" y="908720"/>
            <a:ext cx="184731" cy="246221"/>
          </a:xfrm>
          <a:prstGeom prst="rect">
            <a:avLst/>
          </a:prstGeom>
          <a:noFill/>
        </p:spPr>
        <p:txBody>
          <a:bodyPr wrap="none" rtlCol="0">
            <a:spAutoFit/>
          </a:bodyPr>
          <a:lstStyle/>
          <a:p>
            <a:endParaRPr lang="fr-FR" dirty="0"/>
          </a:p>
        </p:txBody>
      </p:sp>
      <p:pic>
        <p:nvPicPr>
          <p:cNvPr id="11" name="Image 10" descr="E:\logos\plumes hd.png"/>
          <p:cNvPicPr/>
          <p:nvPr/>
        </p:nvPicPr>
        <p:blipFill>
          <a:blip r:embed="rId4"/>
          <a:srcRect/>
          <a:stretch>
            <a:fillRect/>
          </a:stretch>
        </p:blipFill>
        <p:spPr bwMode="auto">
          <a:xfrm>
            <a:off x="1136576" y="548680"/>
            <a:ext cx="504056" cy="432048"/>
          </a:xfrm>
          <a:prstGeom prst="rect">
            <a:avLst/>
          </a:prstGeom>
          <a:noFill/>
          <a:ln w="9525">
            <a:noFill/>
            <a:miter lim="800000"/>
            <a:headEnd/>
            <a:tailEnd/>
          </a:ln>
        </p:spPr>
      </p:pic>
      <p:sp>
        <p:nvSpPr>
          <p:cNvPr id="12" name="Espace réservé du pied de page 11"/>
          <p:cNvSpPr>
            <a:spLocks noGrp="1"/>
          </p:cNvSpPr>
          <p:nvPr>
            <p:ph type="ftr" sz="quarter" idx="10"/>
          </p:nvPr>
        </p:nvSpPr>
        <p:spPr>
          <a:solidFill>
            <a:schemeClr val="bg1"/>
          </a:solidFill>
        </p:spPr>
        <p:txBody>
          <a:bodyPr/>
          <a:lstStyle/>
          <a:p>
            <a:pPr>
              <a:defRPr/>
            </a:pPr>
            <a:r>
              <a:rPr lang="fr-FR" altLang="fr-FR" dirty="0" smtClean="0"/>
              <a:t>"Générations et Cultures" Rapport d'Activité </a:t>
            </a:r>
            <a:r>
              <a:rPr lang="fr-FR" altLang="fr-FR" dirty="0" smtClean="0"/>
              <a:t>2014 </a:t>
            </a:r>
            <a:endParaRPr lang="fr-FR" altLang="fr-FR" dirty="0" smtClean="0"/>
          </a:p>
          <a:p>
            <a:pPr>
              <a:defRPr/>
            </a:pPr>
            <a:endParaRPr lang="fr-FR" altLang="fr-FR" dirty="0" smtClean="0"/>
          </a:p>
          <a:p>
            <a:pPr>
              <a:defRPr/>
            </a:pPr>
            <a:r>
              <a:rPr lang="fr-FR" altLang="fr-FR" dirty="0" smtClean="0"/>
              <a:t>- 8 -</a:t>
            </a:r>
            <a:endParaRPr lang="fr-FR" alt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Narrow"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Narrow" charset="0"/>
            <a:ea typeface="ＭＳ Ｐゴシック" charset="0"/>
            <a:cs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1162</TotalTime>
  <Words>568</Words>
  <Application>Microsoft Office PowerPoint</Application>
  <PresentationFormat>Format A4 (210 x 297 mm)</PresentationFormat>
  <Paragraphs>244</Paragraphs>
  <Slides>12</Slides>
  <Notes>11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4" baseType="lpstr">
      <vt:lpstr>Nouvelle présentation</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GENERATIONS et  CULTURES  </vt:lpstr>
    </vt:vector>
  </TitlesOfParts>
  <Company>Virginie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dc:creator>
  <cp:lastModifiedBy>MD LACOSTE</cp:lastModifiedBy>
  <cp:revision>38</cp:revision>
  <cp:lastPrinted>2014-06-03T12:45:45Z</cp:lastPrinted>
  <dcterms:created xsi:type="dcterms:W3CDTF">2014-05-31T13:06:06Z</dcterms:created>
  <dcterms:modified xsi:type="dcterms:W3CDTF">2015-06-10T09:14:09Z</dcterms:modified>
</cp:coreProperties>
</file>